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299" r:id="rId5"/>
    <p:sldId id="300" r:id="rId6"/>
    <p:sldId id="301" r:id="rId7"/>
    <p:sldId id="302" r:id="rId8"/>
    <p:sldId id="303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7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4" r:id="rId40"/>
    <p:sldId id="295" r:id="rId4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CCECFF"/>
    <a:srgbClr val="0099FF"/>
    <a:srgbClr val="99FFCC"/>
    <a:srgbClr val="3366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5500"/>
  </p:normalViewPr>
  <p:slideViewPr>
    <p:cSldViewPr>
      <p:cViewPr>
        <p:scale>
          <a:sx n="70" d="100"/>
          <a:sy n="70" d="100"/>
        </p:scale>
        <p:origin x="-123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3059113" y="4144963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3200" dirty="0" smtClean="0">
                <a:latin typeface="Microsoft JhengHei" charset="0"/>
                <a:ea typeface="Microsoft JhengHei" charset="0"/>
                <a:cs typeface="Microsoft JhengHei" charset="0"/>
              </a:rPr>
              <a:t>授課教師：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3741738"/>
            <a:ext cx="2808287" cy="911225"/>
          </a:xfrm>
        </p:spPr>
        <p:txBody>
          <a:bodyPr/>
          <a:lstStyle>
            <a:lvl1pPr marL="0" indent="0">
              <a:buFontTx/>
              <a:buNone/>
              <a:defRPr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pPr lvl="0"/>
            <a:r>
              <a:rPr lang="zh-TW" altLang="en-US" noProof="0" smtClean="0"/>
              <a:t>按一下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700213"/>
            <a:ext cx="5470525" cy="1470025"/>
          </a:xfrm>
        </p:spPr>
        <p:txBody>
          <a:bodyPr/>
          <a:lstStyle>
            <a:lvl1pPr algn="l">
              <a:defRPr sz="3600">
                <a:solidFill>
                  <a:srgbClr val="993300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6C00234-644E-4412-B794-62E402A5B2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20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3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35775" y="115888"/>
            <a:ext cx="2057400" cy="62658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63575" y="115888"/>
            <a:ext cx="6019800" cy="62658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29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58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781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04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10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3575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08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1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8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25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990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00200"/>
            <a:ext cx="8229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8316913" y="6596063"/>
            <a:ext cx="765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A9E28AB4-EF2E-42E3-8264-B805D33F5086}" type="slidenum">
              <a:rPr lang="en-US" altLang="zh-TW" sz="1400" smtClean="0">
                <a:latin typeface="Microsoft JhengHei" pitchFamily="34" charset="-120"/>
                <a:ea typeface="Microsoft JhengHei" pitchFamily="34" charset="-120"/>
              </a:rPr>
              <a:pPr algn="r" eaLnBrk="1" hangingPunct="1">
                <a:defRPr/>
              </a:pPr>
              <a:t>‹#›</a:t>
            </a:fld>
            <a:r>
              <a:rPr lang="bg-BG" altLang="zh-TW" sz="1400" smtClean="0">
                <a:latin typeface="Microsoft JhengHei" pitchFamily="34" charset="-120"/>
                <a:ea typeface="Microsoft JhengHei" pitchFamily="34" charset="-120"/>
              </a:rPr>
              <a:t>/40</a:t>
            </a:r>
            <a:endParaRPr lang="en-US" altLang="zh-TW" sz="1400" smtClean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icrosoft JhengHei" charset="0"/>
          <a:ea typeface="Microsoft JhengHei" charset="0"/>
          <a:cs typeface="Microsoft JhengHei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kumimoji="1" sz="28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icrosoft JhengHei" charset="0"/>
          <a:ea typeface="Microsoft JhengHei" charset="0"/>
          <a:cs typeface="Microsoft JhengHe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britishcouncil.org/tw/taipei-educationuk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.tw/imgres?imgurl=http://www.army.mod.uk/img/gutersloh/british_flag.jpg&amp;imgrefurl=http://www.army.mod.uk/gutersloh/gutersloh_half_marathon/entry_form_german.htm&amp;h=482&amp;w=800&amp;sz=126&amp;hl=zh-TW&amp;start=1&amp;um=1&amp;tbnid=hWgmt67Q3b3TsM:&amp;tbnh=86&amp;tbnw=143&amp;prev=/images%3Fq%3Dbritish%2Bflag%26imgsz%3Dsmall%257Cmedium%257Clarge%257Cxlarge%26svnum%3D10%26um%3D1%26hl%3Dzh-TW%26safe%3Doff%26rlz%3D1T4GFRC_zh-TWTW218TW21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9.png"/><Relationship Id="rId5" Type="http://schemas.openxmlformats.org/officeDocument/2006/relationships/image" Target="../media/image38.jpeg"/><Relationship Id="rId15" Type="http://schemas.openxmlformats.org/officeDocument/2006/relationships/image" Target="../media/image43.png"/><Relationship Id="rId10" Type="http://schemas.openxmlformats.org/officeDocument/2006/relationships/hyperlink" Target="http://www.tvbs.com.tw/" TargetMode="External"/><Relationship Id="rId4" Type="http://schemas.openxmlformats.org/officeDocument/2006/relationships/hyperlink" Target="http://images.google.com.tw/imgres?imgurl=http://pic.nipic.com/2008-05-24/2008524154452124_2.jpg&amp;imgrefurl=http://www.nipic.com/show/3/82/c84f5cb4cf2e9d9d.html&amp;usg=__NVqCnT5pICRxm0K5axTqjEHvfG8=&amp;h=872&amp;w=1024&amp;sz=52&amp;hl=zh-TW&amp;start=1&amp;sig2=6mT0i7uJ4BwgoCckwXvEXw&amp;um=1&amp;tbnid=LOdfKh5TwzyvoM:&amp;tbnh=128&amp;tbnw=150&amp;prev=/images%3Fq%3D%25E9%25BA%25A5%25E7%2595%25B6%25E5%258B%259E%26hl%3Dzh-TW%26rlz%3D1T4GGLD_zh-TWTW316TW316%26sa%3DN%26um%3D1&amp;ei=Mfl3SqufCNaTkAW22qWuBg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4149725"/>
            <a:ext cx="2808288" cy="719138"/>
          </a:xfrm>
        </p:spPr>
        <p:txBody>
          <a:bodyPr/>
          <a:lstStyle/>
          <a:p>
            <a:pPr eaLnBrk="1" hangingPunct="1">
              <a:defRPr/>
            </a:pPr>
            <a:endParaRPr lang="zh-TW" altLang="zh-TW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59113" y="1557338"/>
            <a:ext cx="547052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CH1</a:t>
            </a:r>
            <a:br>
              <a:rPr lang="en-US" altLang="zh-TW" dirty="0"/>
            </a:br>
            <a:r>
              <a:rPr lang="zh-TW" altLang="en-US" dirty="0"/>
              <a:t>服務業的崛起與重要性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47864" y="6560582"/>
            <a:ext cx="5814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服務業行銷與</a:t>
            </a:r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管理：</a:t>
            </a:r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品質提升與價值</a:t>
            </a:r>
            <a:r>
              <a:rPr kumimoji="0" lang="zh-TW" altLang="en-US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創造</a:t>
            </a:r>
            <a:r>
              <a:rPr kumimoji="0" lang="en-US" altLang="zh-TW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5e</a:t>
            </a:r>
            <a:r>
              <a:rPr kumimoji="0" lang="zh-TW" altLang="zh-TW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．</a:t>
            </a:r>
            <a:r>
              <a:rPr kumimoji="0" lang="zh-TW" altLang="en-US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曾光華</a:t>
            </a:r>
            <a:r>
              <a:rPr kumimoji="0" lang="zh-TW" altLang="zh-TW" sz="14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著</a:t>
            </a:r>
            <a:r>
              <a:rPr kumimoji="0" lang="zh-TW" altLang="zh-TW" sz="1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．前程文化出版</a:t>
            </a:r>
            <a:endParaRPr kumimoji="0"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2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55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對經濟發展與就業人口舉足輕重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971550" y="2349500"/>
            <a:ext cx="66817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服務業產值佔台灣國內生產毛額（</a:t>
            </a:r>
            <a:r>
              <a:rPr lang="en-US" altLang="zh-TW" sz="2800" smtClean="0"/>
              <a:t>GDP</a:t>
            </a:r>
            <a:r>
              <a:rPr lang="zh-TW" altLang="en-US" sz="2800" smtClean="0"/>
              <a:t>）</a:t>
            </a:r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692275" y="3284538"/>
            <a:ext cx="14288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1706563" y="6381750"/>
            <a:ext cx="5529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1562100" y="6022975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1562100" y="51577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1562100" y="42941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>
            <a:off x="1562100" y="343058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5073650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7091363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066925" y="63817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solidFill>
                  <a:srgbClr val="FF0000"/>
                </a:solidFill>
              </a:rPr>
              <a:t>1989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4641850" y="63817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solidFill>
                  <a:srgbClr val="0000FF"/>
                </a:solidFill>
              </a:rPr>
              <a:t>2001</a:t>
            </a: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6657975" y="63817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/>
              <a:t>2010</a:t>
            </a: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7308850" y="6092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smtClean="0">
                <a:latin typeface="Microsoft JhengHei" charset="0"/>
                <a:ea typeface="Microsoft JhengHei" charset="0"/>
                <a:cs typeface="Microsoft JhengHei" charset="0"/>
              </a:rPr>
              <a:t>年</a:t>
            </a:r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1476375" y="282733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  <a:ea typeface="標楷體" charset="0"/>
              </a:rPr>
              <a:t>%</a:t>
            </a: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1042988" y="58054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/>
              <a:t>50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1042988" y="49164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/>
              <a:t>60</a:t>
            </a: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1042988" y="40513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/>
              <a:t>70</a:t>
            </a:r>
          </a:p>
        </p:txBody>
      </p:sp>
      <p:sp>
        <p:nvSpPr>
          <p:cNvPr id="10262" name="Rectangle 26"/>
          <p:cNvSpPr>
            <a:spLocks noChangeArrowheads="1"/>
          </p:cNvSpPr>
          <p:nvPr/>
        </p:nvSpPr>
        <p:spPr bwMode="auto">
          <a:xfrm>
            <a:off x="1042988" y="31877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/>
              <a:t>80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2484438" y="4221163"/>
            <a:ext cx="2592387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1835150" y="541972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dirty="0" smtClean="0">
                <a:solidFill>
                  <a:srgbClr val="FF0000"/>
                </a:solidFill>
              </a:rPr>
              <a:t>52.8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4430713" y="3789363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solidFill>
                  <a:srgbClr val="0000FF"/>
                </a:solidFill>
              </a:rPr>
              <a:t>70.5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2555875" y="4652963"/>
            <a:ext cx="4032250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ea typeface="標楷體" charset="0"/>
              </a:rPr>
              <a:t>1989</a:t>
            </a:r>
            <a:r>
              <a:rPr lang="zh-TW" altLang="en-US" sz="2400" smtClean="0">
                <a:ea typeface="標楷體" charset="0"/>
              </a:rPr>
              <a:t>年超過</a:t>
            </a:r>
            <a:r>
              <a:rPr lang="en-US" altLang="zh-TW" sz="2400" smtClean="0">
                <a:ea typeface="標楷體" charset="0"/>
              </a:rPr>
              <a:t>50%</a:t>
            </a:r>
            <a:r>
              <a:rPr lang="zh-TW" altLang="en-US" sz="2400" smtClean="0">
                <a:ea typeface="標楷體" charset="0"/>
              </a:rPr>
              <a:t>，代表台灣開始進入服務經濟體系。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4932363" y="4437063"/>
            <a:ext cx="3744912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ea typeface="標楷體" charset="0"/>
              </a:rPr>
              <a:t>2001</a:t>
            </a:r>
            <a:r>
              <a:rPr lang="zh-TW" altLang="en-US" sz="2400" smtClean="0">
                <a:ea typeface="標楷體" charset="0"/>
              </a:rPr>
              <a:t>年超過</a:t>
            </a:r>
            <a:r>
              <a:rPr lang="en-US" altLang="zh-TW" sz="2400" smtClean="0">
                <a:ea typeface="標楷體" charset="0"/>
              </a:rPr>
              <a:t>70%</a:t>
            </a:r>
            <a:r>
              <a:rPr lang="zh-TW" altLang="en-US" sz="2400" smtClean="0">
                <a:ea typeface="標楷體" charset="0"/>
              </a:rPr>
              <a:t>，拉近與歐美及日本的水準。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132138" y="3284538"/>
            <a:ext cx="5832475" cy="457200"/>
          </a:xfrm>
          <a:prstGeom prst="rect">
            <a:avLst/>
          </a:prstGeom>
          <a:solidFill>
            <a:srgbClr val="CCFFFF">
              <a:alpha val="7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近幾年服務產值佔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</a:rPr>
              <a:t>GDP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維持在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</a:rPr>
              <a:t>71%</a:t>
            </a:r>
            <a:r>
              <a:rPr lang="zh-TW" altLang="en-US" sz="2400" smtClean="0">
                <a:latin typeface="Times New Roman" pitchFamily="18" charset="0"/>
                <a:ea typeface="標楷體" pitchFamily="65" charset="-120"/>
              </a:rPr>
              <a:t>左右。</a:t>
            </a:r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 flipV="1">
            <a:off x="5076825" y="4005263"/>
            <a:ext cx="2016125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/>
      <p:bldP spid="11297" grpId="0"/>
      <p:bldP spid="11299" grpId="0" animBg="1"/>
      <p:bldP spid="11300" grpId="0" animBg="1"/>
      <p:bldP spid="11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3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55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對經濟發展與就業人口舉足輕重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331913" y="2338388"/>
            <a:ext cx="6497637" cy="9461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 smtClean="0">
                <a:ea typeface="標楷體" charset="0"/>
              </a:rPr>
              <a:t>在我們進入服務經濟體系的前十年期間（</a:t>
            </a:r>
            <a:r>
              <a:rPr lang="en-US" altLang="zh-TW" sz="2800" dirty="0" smtClean="0">
                <a:ea typeface="標楷體" charset="0"/>
              </a:rPr>
              <a:t>1979-89</a:t>
            </a:r>
            <a:r>
              <a:rPr lang="zh-TW" altLang="en-US" sz="2800" dirty="0" smtClean="0">
                <a:ea typeface="標楷體" charset="0"/>
              </a:rPr>
              <a:t>），許多知名服務業陸續成立。</a:t>
            </a:r>
          </a:p>
        </p:txBody>
      </p:sp>
      <p:pic>
        <p:nvPicPr>
          <p:cNvPr id="12297" name="Picture 9" descr="top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31767" b="-10052"/>
          <a:stretch>
            <a:fillRect/>
          </a:stretch>
        </p:blipFill>
        <p:spPr bwMode="auto">
          <a:xfrm>
            <a:off x="2341563" y="5645150"/>
            <a:ext cx="1943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2005771116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45309"/>
          <a:stretch>
            <a:fillRect/>
          </a:stretch>
        </p:blipFill>
        <p:spPr bwMode="auto">
          <a:xfrm>
            <a:off x="755650" y="5630863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et0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/>
          <a:stretch>
            <a:fillRect/>
          </a:stretch>
        </p:blipFill>
        <p:spPr bwMode="auto">
          <a:xfrm>
            <a:off x="6661150" y="5676900"/>
            <a:ext cx="215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Amway%25202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933825"/>
            <a:ext cx="18716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mac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"/>
          <a:stretch>
            <a:fillRect/>
          </a:stretch>
        </p:blipFill>
        <p:spPr bwMode="auto">
          <a:xfrm>
            <a:off x="7613650" y="3644900"/>
            <a:ext cx="12239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金石堂網路書店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b="-4378"/>
          <a:stretch>
            <a:fillRect/>
          </a:stretch>
        </p:blipFill>
        <p:spPr bwMode="auto">
          <a:xfrm>
            <a:off x="5741988" y="3860800"/>
            <a:ext cx="16557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cw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889375"/>
            <a:ext cx="17287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20061111125415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r="22728"/>
          <a:stretch>
            <a:fillRect/>
          </a:stretch>
        </p:blipFill>
        <p:spPr bwMode="auto">
          <a:xfrm>
            <a:off x="5580063" y="5157788"/>
            <a:ext cx="966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701675" y="4651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1979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286000" y="4640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1981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57663" y="4640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1982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102350" y="46529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1983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758113" y="46529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1984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900113" y="61658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1987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916238" y="61404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1987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500563" y="6164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1987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5651500" y="6164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1989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7235825" y="6164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400" smtClean="0">
                <a:latin typeface="Arial" charset="0"/>
              </a:rPr>
              <a:t>1989</a:t>
            </a:r>
          </a:p>
        </p:txBody>
      </p:sp>
      <p:pic>
        <p:nvPicPr>
          <p:cNvPr id="12317" name="Picture 29" descr="7-11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1098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 descr="%7B956036AB-B52B-42CA-A1D6-2493A564885D%7D_sogo-logo-80-6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r="20067"/>
          <a:stretch>
            <a:fillRect/>
          </a:stretch>
        </p:blipFill>
        <p:spPr bwMode="auto">
          <a:xfrm>
            <a:off x="4525963" y="5229225"/>
            <a:ext cx="7667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6" grpId="0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4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55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對經濟發展與就業人口舉足輕重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187450" y="2420938"/>
            <a:ext cx="7200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服務業發展也牽動就業率。為什麼？</a:t>
            </a:r>
          </a:p>
          <a:p>
            <a:pPr eaLnBrk="1" hangingPunct="1">
              <a:defRPr/>
            </a:pPr>
            <a:endParaRPr lang="zh-TW" altLang="en-US" sz="2800" dirty="0" smtClean="0">
              <a:latin typeface="Microsoft JhengHei" charset="0"/>
              <a:ea typeface="Microsoft JhengHei" charset="0"/>
              <a:cs typeface="Microsoft JhengHei" charset="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製造業外移，服務業必須發展才能吸納原有的製造業勞力及未來的社會新鮮人。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331913" y="4437063"/>
            <a:ext cx="6769100" cy="16430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2011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服務業人口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(600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多萬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佔台灣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1000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多萬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就業人口中的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60%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批發與零售業最多（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200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多萬人）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  <p:bldP spid="1332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5</a:t>
            </a:r>
            <a:r>
              <a:rPr lang="uk-UA" altLang="zh-TW" sz="2400" dirty="0" smtClean="0"/>
              <a:t>/10</a:t>
            </a: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協助提升企業競爭力</a:t>
            </a: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971550" y="2420938"/>
            <a:ext cx="749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/>
              <a:t>生產服務業：替廠商的企業功能提供服務</a:t>
            </a:r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>
            <a:off x="1908175" y="3441700"/>
            <a:ext cx="6735763" cy="1211263"/>
          </a:xfrm>
          <a:prstGeom prst="callout1">
            <a:avLst>
              <a:gd name="adj1" fmla="val 9435"/>
              <a:gd name="adj2" fmla="val -1130"/>
              <a:gd name="adj3" fmla="val -36699"/>
              <a:gd name="adj4" fmla="val -26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金融、保險、法律、會計、物流、廣告、產品設計、人力培訓、管理諮詢等</a:t>
            </a:r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>
            <a:off x="1763713" y="5026025"/>
            <a:ext cx="6769100" cy="708025"/>
          </a:xfrm>
          <a:prstGeom prst="callout1">
            <a:avLst>
              <a:gd name="adj1" fmla="val 16144"/>
              <a:gd name="adj2" fmla="val -1125"/>
              <a:gd name="adj3" fmla="val -278028"/>
              <a:gd name="adj4" fmla="val -2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帶來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向前連鎖效應</a:t>
            </a:r>
            <a:r>
              <a:rPr lang="zh-TW" altLang="en-US" sz="2800" smtClean="0">
                <a:latin typeface="Arial" charset="0"/>
                <a:ea typeface="標楷體" charset="0"/>
              </a:rPr>
              <a:t>，提升企業競爭力。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3141663"/>
            <a:ext cx="7705725" cy="3455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87900" y="115888"/>
            <a:ext cx="4032250" cy="250031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sz="2800" b="1" u="sng" smtClean="0">
                <a:latin typeface="Arial" charset="0"/>
                <a:ea typeface="標楷體" charset="0"/>
              </a:rPr>
              <a:t>服飾製造業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sz="2600" smtClean="0">
                <a:latin typeface="Arial" charset="0"/>
                <a:ea typeface="標楷體" charset="0"/>
              </a:rPr>
              <a:t>因資金充分、營運風險降低，加上掌握流行服飾的趨勢、推廣訣竅及鋪貨方法等，而提升競爭力。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0700" y="3689350"/>
            <a:ext cx="7448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TW" altLang="en-US" sz="2600" b="1" smtClean="0">
                <a:latin typeface="Arial" pitchFamily="34" charset="0"/>
                <a:ea typeface="標楷體" pitchFamily="65" charset="-120"/>
              </a:rPr>
              <a:t>銀行</a:t>
            </a: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：提供企業貸款，讓廠商有足夠資金拓展市場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20700" y="4265613"/>
            <a:ext cx="7448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600" b="1" smtClean="0">
                <a:latin typeface="Arial" charset="0"/>
                <a:ea typeface="標楷體" charset="0"/>
              </a:rPr>
              <a:t>保險公司</a:t>
            </a:r>
            <a:r>
              <a:rPr lang="zh-TW" altLang="en-US" sz="2600" smtClean="0">
                <a:latin typeface="Arial" charset="0"/>
                <a:ea typeface="標楷體" charset="0"/>
              </a:rPr>
              <a:t>：為廠房與機器保險，降低廠商營運風險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20700" y="5994400"/>
            <a:ext cx="7448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600" b="1" smtClean="0">
                <a:latin typeface="Arial" charset="0"/>
                <a:ea typeface="標楷體" charset="0"/>
              </a:rPr>
              <a:t>物流公司</a:t>
            </a:r>
            <a:r>
              <a:rPr lang="zh-TW" altLang="en-US" sz="2600" smtClean="0">
                <a:latin typeface="Arial" charset="0"/>
                <a:ea typeface="標楷體" charset="0"/>
              </a:rPr>
              <a:t>：協助運送服飾，確保零誤差的鋪貨能力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0700" y="4841875"/>
            <a:ext cx="7448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600" b="1" smtClean="0">
                <a:latin typeface="Arial" charset="0"/>
                <a:ea typeface="標楷體" charset="0"/>
              </a:rPr>
              <a:t>服裝設計工作室</a:t>
            </a:r>
            <a:r>
              <a:rPr lang="zh-TW" altLang="en-US" sz="2600" smtClean="0">
                <a:latin typeface="Arial" charset="0"/>
                <a:ea typeface="標楷體" charset="0"/>
              </a:rPr>
              <a:t>：掌握流行趨勢，提供新服飾靈感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20700" y="5418138"/>
            <a:ext cx="7448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600" b="1" smtClean="0">
                <a:latin typeface="Arial" charset="0"/>
                <a:ea typeface="標楷體" charset="0"/>
              </a:rPr>
              <a:t>廣告公司</a:t>
            </a:r>
            <a:r>
              <a:rPr lang="zh-TW" altLang="en-US" sz="2600" smtClean="0">
                <a:latin typeface="Arial" charset="0"/>
                <a:ea typeface="標楷體" charset="0"/>
              </a:rPr>
              <a:t>：鑽研服飾心理學，協助服飾定位與推廣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68313" y="3197225"/>
            <a:ext cx="196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u="sng" smtClean="0">
                <a:solidFill>
                  <a:schemeClr val="tx2"/>
                </a:solidFill>
                <a:latin typeface="Arial" pitchFamily="34" charset="0"/>
                <a:ea typeface="標楷體" pitchFamily="65" charset="-120"/>
              </a:rPr>
              <a:t>生產服務業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827088" y="404813"/>
            <a:ext cx="3960812" cy="2736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21 h 21600"/>
              <a:gd name="T14" fmla="*/ 19610 w 21600"/>
              <a:gd name="T15" fmla="*/ 85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679" y="0"/>
                </a:lnTo>
                <a:lnTo>
                  <a:pt x="16679" y="3621"/>
                </a:lnTo>
                <a:lnTo>
                  <a:pt x="12427" y="3621"/>
                </a:lnTo>
                <a:cubicBezTo>
                  <a:pt x="5564" y="3621"/>
                  <a:pt x="0" y="7443"/>
                  <a:pt x="0" y="12158"/>
                </a:cubicBezTo>
                <a:lnTo>
                  <a:pt x="0" y="21600"/>
                </a:lnTo>
                <a:lnTo>
                  <a:pt x="5025" y="21600"/>
                </a:lnTo>
                <a:lnTo>
                  <a:pt x="5025" y="12158"/>
                </a:lnTo>
                <a:cubicBezTo>
                  <a:pt x="5025" y="10158"/>
                  <a:pt x="8339" y="8537"/>
                  <a:pt x="12427" y="8537"/>
                </a:cubicBezTo>
                <a:lnTo>
                  <a:pt x="16679" y="8537"/>
                </a:lnTo>
                <a:lnTo>
                  <a:pt x="16679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908175" y="96520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向前連鎖效應</a:t>
            </a:r>
          </a:p>
        </p:txBody>
      </p:sp>
      <p:sp>
        <p:nvSpPr>
          <p:cNvPr id="16396" name="Rectangle 12" descr="淺色垂直線"/>
          <p:cNvSpPr>
            <a:spLocks noChangeArrowheads="1"/>
          </p:cNvSpPr>
          <p:nvPr/>
        </p:nvSpPr>
        <p:spPr bwMode="auto">
          <a:xfrm>
            <a:off x="612775" y="3933825"/>
            <a:ext cx="7343775" cy="946150"/>
          </a:xfrm>
          <a:prstGeom prst="rect">
            <a:avLst/>
          </a:prstGeom>
          <a:pattFill prst="ltVert">
            <a:fgClr>
              <a:srgbClr val="FFFF66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99993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也就是，生產服務業像後方的幕僚，盡力支援廠商，將廠商推「向」台「前」表現。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46800" y="1858963"/>
            <a:ext cx="2662238" cy="7889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家具業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t="15207"/>
          <a:stretch>
            <a:fillRect/>
          </a:stretch>
        </p:blipFill>
        <p:spPr bwMode="auto">
          <a:xfrm>
            <a:off x="719138" y="1773238"/>
            <a:ext cx="486727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79388" y="476250"/>
            <a:ext cx="8496300" cy="576263"/>
          </a:xfrm>
          <a:prstGeom prst="wedgeRectCallout">
            <a:avLst>
              <a:gd name="adj1" fmla="val -31542"/>
              <a:gd name="adj2" fmla="val 164051"/>
            </a:avLst>
          </a:prstGeom>
          <a:solidFill>
            <a:srgbClr val="F4FD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這家設計公司如發揮</a:t>
            </a:r>
            <a:r>
              <a:rPr lang="zh-TW" altLang="en-US" sz="260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向前連鎖效應</a:t>
            </a: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，對哪些廠商有利？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828675" y="1916113"/>
            <a:ext cx="4535488" cy="4826000"/>
            <a:chOff x="68" y="1207"/>
            <a:chExt cx="2857" cy="3040"/>
          </a:xfrm>
        </p:grpSpPr>
        <p:sp>
          <p:nvSpPr>
            <p:cNvPr id="16398" name="Rectangle 6"/>
            <p:cNvSpPr>
              <a:spLocks noChangeArrowheads="1"/>
            </p:cNvSpPr>
            <p:nvPr/>
          </p:nvSpPr>
          <p:spPr bwMode="auto">
            <a:xfrm>
              <a:off x="158" y="1207"/>
              <a:ext cx="772" cy="1134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6399" name="Rectangle 7"/>
            <p:cNvSpPr>
              <a:spLocks noChangeArrowheads="1"/>
            </p:cNvSpPr>
            <p:nvPr/>
          </p:nvSpPr>
          <p:spPr bwMode="auto">
            <a:xfrm>
              <a:off x="1973" y="1978"/>
              <a:ext cx="952" cy="726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6400" name="Rectangle 8"/>
            <p:cNvSpPr>
              <a:spLocks noChangeArrowheads="1"/>
            </p:cNvSpPr>
            <p:nvPr/>
          </p:nvSpPr>
          <p:spPr bwMode="auto">
            <a:xfrm>
              <a:off x="113" y="2250"/>
              <a:ext cx="1905" cy="908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auto">
            <a:xfrm>
              <a:off x="68" y="3113"/>
              <a:ext cx="953" cy="1134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156325" y="2609850"/>
            <a:ext cx="1944688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rgbClr val="0000FF"/>
              </a:buClr>
              <a:buFont typeface="Arial" charset="0"/>
              <a:buChar char="•"/>
              <a:defRPr/>
            </a:pPr>
            <a:r>
              <a:rPr lang="zh-TW" altLang="en-US" sz="3200" smtClean="0">
                <a:ea typeface="標楷體" charset="0"/>
              </a:rPr>
              <a:t>餐具業</a:t>
            </a: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2338388" y="1989138"/>
            <a:ext cx="3097212" cy="4608512"/>
            <a:chOff x="1020" y="1253"/>
            <a:chExt cx="1951" cy="2903"/>
          </a:xfrm>
        </p:grpSpPr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1020" y="1253"/>
              <a:ext cx="907" cy="8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064" y="2750"/>
              <a:ext cx="907" cy="140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554288" y="5084763"/>
            <a:ext cx="1296987" cy="14398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endParaRPr lang="zh-TW" altLang="zh-TW" sz="1800" smtClean="0">
              <a:latin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157913" y="3328988"/>
            <a:ext cx="17272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zh-TW" altLang="en-US" sz="3200" dirty="0" smtClean="0">
                <a:ea typeface="標楷體" charset="0"/>
              </a:rPr>
              <a:t>鞋業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922713" y="1916113"/>
            <a:ext cx="1657350" cy="1152525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endParaRPr lang="zh-TW" altLang="zh-TW" sz="1800" smtClean="0">
              <a:latin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6156325" y="4121150"/>
            <a:ext cx="27368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rgbClr val="CC00CC"/>
              </a:buClr>
              <a:buFont typeface="Arial" charset="0"/>
              <a:buChar char="•"/>
              <a:defRPr/>
            </a:pPr>
            <a:r>
              <a:rPr lang="zh-TW" altLang="en-US" sz="3200" dirty="0" smtClean="0">
                <a:ea typeface="標楷體" charset="0"/>
              </a:rPr>
              <a:t>家居用品業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8" grpId="0" build="allAtOnce"/>
      <p:bldP spid="17422" grpId="0" animBg="1"/>
      <p:bldP spid="17423" grpId="0" build="allAtOnce"/>
      <p:bldP spid="17424" grpId="0" animBg="1"/>
      <p:bldP spid="1742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8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8874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與民眾生活息息相關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971550" y="2420938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/>
              <a:t>生活服務業：主要在增進民眾生活品質</a:t>
            </a: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1835150" y="3441700"/>
            <a:ext cx="6735763" cy="1643063"/>
          </a:xfrm>
          <a:prstGeom prst="callout1">
            <a:avLst>
              <a:gd name="adj1" fmla="val 6958"/>
              <a:gd name="adj2" fmla="val -1130"/>
              <a:gd name="adj3" fmla="val -27051"/>
              <a:gd name="adj4" fmla="val -26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醫療保健、觀光休閒、交通宅配、美髮美容、健身運動、婚紗攝影、住宅服務、汽車維修、補習教育、零售、餐飲等</a:t>
            </a:r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1692275" y="5445125"/>
            <a:ext cx="3095625" cy="708025"/>
          </a:xfrm>
          <a:prstGeom prst="callout1">
            <a:avLst>
              <a:gd name="adj1" fmla="val 16144"/>
              <a:gd name="adj2" fmla="val -2463"/>
              <a:gd name="adj3" fmla="val -341481"/>
              <a:gd name="adj4" fmla="val -5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帶來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向後連鎖效應</a:t>
            </a:r>
            <a:endParaRPr lang="zh-TW" altLang="en-US" sz="2800" smtClean="0">
              <a:latin typeface="Arial" charset="0"/>
              <a:ea typeface="標楷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221288" y="1570038"/>
            <a:ext cx="3240087" cy="12382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FF000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sz="3200" b="1" smtClean="0">
                <a:latin typeface="Arial" charset="0"/>
                <a:ea typeface="標楷體" charset="0"/>
              </a:rPr>
              <a:t>生活服務業</a:t>
            </a:r>
          </a:p>
          <a:p>
            <a:pPr algn="ctr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美髮業、美容業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650" y="3802063"/>
            <a:ext cx="6061075" cy="2579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美髮美容才藝教學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美髮美容業相關設備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美髮美容相關用品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護髮、保養品、化妝品</a:t>
            </a:r>
          </a:p>
          <a:p>
            <a:pPr eaLnBrk="1" hangingPunct="1">
              <a:buFontTx/>
              <a:buChar char="•"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其它支援美髮美容業的產品或服務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10800000">
            <a:off x="2268538" y="1857375"/>
            <a:ext cx="2952750" cy="1944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78 h 21600"/>
              <a:gd name="T20" fmla="*/ 1840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29" y="0"/>
                </a:moveTo>
                <a:lnTo>
                  <a:pt x="9058" y="7194"/>
                </a:lnTo>
                <a:lnTo>
                  <a:pt x="12252" y="7194"/>
                </a:lnTo>
                <a:lnTo>
                  <a:pt x="12252" y="14378"/>
                </a:lnTo>
                <a:lnTo>
                  <a:pt x="0" y="14378"/>
                </a:lnTo>
                <a:lnTo>
                  <a:pt x="0" y="21600"/>
                </a:lnTo>
                <a:lnTo>
                  <a:pt x="18406" y="21600"/>
                </a:lnTo>
                <a:lnTo>
                  <a:pt x="18406" y="7194"/>
                </a:lnTo>
                <a:lnTo>
                  <a:pt x="21600" y="7194"/>
                </a:lnTo>
                <a:lnTo>
                  <a:pt x="153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01925" y="193040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向後連鎖效應</a:t>
            </a:r>
          </a:p>
        </p:txBody>
      </p:sp>
      <p:sp>
        <p:nvSpPr>
          <p:cNvPr id="19462" name="Rectangle 6" descr="淺色垂直線"/>
          <p:cNvSpPr>
            <a:spLocks noChangeArrowheads="1"/>
          </p:cNvSpPr>
          <p:nvPr/>
        </p:nvSpPr>
        <p:spPr bwMode="auto">
          <a:xfrm>
            <a:off x="1258888" y="4652963"/>
            <a:ext cx="6048375" cy="946150"/>
          </a:xfrm>
          <a:prstGeom prst="rect">
            <a:avLst/>
          </a:prstGeom>
          <a:pattFill prst="ltVert">
            <a:fgClr>
              <a:srgbClr val="FFFF66"/>
            </a:fgClr>
            <a:bgClr>
              <a:schemeClr val="bg1"/>
            </a:bgClr>
          </a:patt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99993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也就是，生活服務業興起，帶動相關原物料產業或支援體系的成長。</a:t>
            </a:r>
          </a:p>
        </p:txBody>
      </p:sp>
      <p:sp>
        <p:nvSpPr>
          <p:cNvPr id="18439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/>
              <a:t>9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10</a:t>
            </a:r>
            <a:r>
              <a:rPr lang="uk-UA" altLang="zh-TW" sz="2400" dirty="0" smtClean="0"/>
              <a:t>/10</a:t>
            </a:r>
            <a:endParaRPr lang="en-US" altLang="zh-TW" sz="2400" dirty="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971550" y="1341438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/>
              <a:t>生活服務業也和產業及經濟發展相關。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827088" y="2636838"/>
            <a:ext cx="2327275" cy="955675"/>
          </a:xfrm>
          <a:prstGeom prst="rect">
            <a:avLst/>
          </a:prstGeom>
          <a:solidFill>
            <a:srgbClr val="F4FD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健全與良好的</a:t>
            </a:r>
          </a:p>
          <a:p>
            <a:pPr algn="ctr"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生活服務業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132138" y="3141663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40125" y="2636838"/>
            <a:ext cx="2327275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留住人才</a:t>
            </a:r>
          </a:p>
          <a:p>
            <a:pPr algn="ctr"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吸引外來人才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867400" y="3141663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205538" y="2636838"/>
            <a:ext cx="2327275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提昇產業水準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促進經濟發展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397125" y="3571875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173163" y="4344988"/>
            <a:ext cx="2327275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塑造文化特色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豐富民眾內涵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478213" y="4797425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838575" y="4292600"/>
            <a:ext cx="3038475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提昇各產業或產品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的創新與風格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6588125" y="3571875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84213" y="3860800"/>
            <a:ext cx="7848600" cy="29495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趨勢專家詹偉雄：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台灣要能出口「高感性」的手機或</a:t>
            </a:r>
            <a:r>
              <a:rPr lang="en-US" altLang="zh-TW" sz="260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PC</a:t>
            </a:r>
            <a:r>
              <a:rPr lang="zh-TW" altLang="en-US" sz="260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就必須先擁有高感性的社會，當工作者的生活能夠活潑、創新、多元，城市市街的歡愉能被設身處地的帶入企業研發中心，台灣才能生產出高附加價值的出口產品。。。也才能擺脫中國製造業的成本式殺戮競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2" grpId="0" animBg="1"/>
      <p:bldP spid="20496" grpId="0" animBg="1"/>
      <p:bldP spid="20498" grpId="0" animBg="1"/>
      <p:bldP spid="20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755650" y="1484313"/>
            <a:ext cx="3960813" cy="4752975"/>
          </a:xfrm>
          <a:prstGeom prst="homePlate">
            <a:avLst>
              <a:gd name="adj" fmla="val 25000"/>
            </a:avLst>
          </a:prstGeom>
          <a:solidFill>
            <a:srgbClr val="F4FD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 </a:t>
            </a:r>
            <a:r>
              <a:rPr lang="en-US" altLang="zh-TW" sz="2400"/>
              <a:t>1/19</a:t>
            </a:r>
            <a:endParaRPr lang="en-US" altLang="zh-TW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716463" y="2995613"/>
            <a:ext cx="3960812" cy="17446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服務業的發展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服務業者的競爭情勢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smtClean="0">
                <a:latin typeface="標楷體" charset="0"/>
                <a:ea typeface="標楷體" charset="0"/>
              </a:rPr>
              <a:t>消費者對服務的需求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971550" y="1916113"/>
            <a:ext cx="272732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b="1" smtClean="0">
                <a:latin typeface="Arial" charset="0"/>
                <a:ea typeface="標楷體" charset="0"/>
              </a:rPr>
              <a:t>政府政策</a:t>
            </a:r>
            <a:endParaRPr lang="zh-TW" altLang="en-US" sz="2800" smtClean="0">
              <a:latin typeface="Arial" charset="0"/>
              <a:ea typeface="標楷體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971550" y="2779713"/>
            <a:ext cx="272732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b="1" smtClean="0">
                <a:latin typeface="Arial" charset="0"/>
                <a:ea typeface="標楷體" charset="0"/>
              </a:rPr>
              <a:t>經濟環境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71550" y="5324475"/>
            <a:ext cx="272732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b="1" smtClean="0">
                <a:latin typeface="Arial" charset="0"/>
                <a:ea typeface="標楷體" charset="0"/>
              </a:rPr>
              <a:t>科技發展</a:t>
            </a:r>
            <a:endParaRPr lang="zh-TW" altLang="en-US" sz="2800" smtClean="0">
              <a:latin typeface="Arial" charset="0"/>
              <a:ea typeface="標楷體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971550" y="3643313"/>
            <a:ext cx="272732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TW" altLang="en-US" sz="2800" b="1" smtClean="0">
                <a:latin typeface="Arial" pitchFamily="34" charset="0"/>
                <a:ea typeface="標楷體" pitchFamily="65" charset="-120"/>
              </a:rPr>
              <a:t>產業趨勢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971550" y="4522788"/>
            <a:ext cx="2727325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b="1" smtClean="0">
                <a:latin typeface="Arial" charset="0"/>
                <a:ea typeface="標楷體" charset="0"/>
              </a:rPr>
              <a:t>社會與文化演變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5" grpId="0" animBg="1"/>
      <p:bldP spid="21516" grpId="0" animBg="1"/>
      <p:bldP spid="21517" grpId="0" animBg="1"/>
      <p:bldP spid="21518" grpId="0" animBg="1"/>
      <p:bldP spid="215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7815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前言：沒想到。。。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服務業的重要性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影響服務業的環境因素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台灣服務產業的發展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Microsoft JhengHei" pitchFamily="34" charset="-120"/>
                <a:ea typeface="Microsoft JhengHei" pitchFamily="34" charset="-120"/>
              </a:rPr>
              <a:t>課本架構與內容簡介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 </a:t>
            </a:r>
            <a:r>
              <a:rPr lang="en-US" altLang="zh-TW" sz="2400"/>
              <a:t>2/19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政府政策</a:t>
            </a:r>
          </a:p>
          <a:p>
            <a:pPr lvl="1" eaLnBrk="1" hangingPunct="1">
              <a:defRPr/>
            </a:pPr>
            <a:r>
              <a:rPr lang="zh-TW" altLang="en-US"/>
              <a:t>世界貿易組織（</a:t>
            </a:r>
            <a:r>
              <a:rPr lang="en-US" altLang="zh-TW"/>
              <a:t>WTO</a:t>
            </a:r>
            <a:r>
              <a:rPr lang="zh-TW" altLang="en-US"/>
              <a:t>）協定的影響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24300" y="3702050"/>
            <a:ext cx="348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smtClean="0">
                <a:ea typeface="標楷體" charset="0"/>
              </a:rPr>
              <a:t>WTO</a:t>
            </a:r>
            <a:r>
              <a:rPr lang="zh-TW" altLang="en-US" sz="2800" smtClean="0">
                <a:ea typeface="標楷體" charset="0"/>
              </a:rPr>
              <a:t>的基本精神是？</a:t>
            </a:r>
            <a:endParaRPr lang="zh-TW" altLang="en-US" sz="2800" smtClean="0">
              <a:solidFill>
                <a:srgbClr val="FF0000"/>
              </a:solidFill>
              <a:ea typeface="標楷體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331913" y="4724400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solidFill>
                  <a:srgbClr val="FF0000"/>
                </a:solidFill>
                <a:ea typeface="標楷體" charset="0"/>
              </a:rPr>
              <a:t>國際貿易無障礙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005263" y="5011738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716463" y="47244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solidFill>
                  <a:srgbClr val="FF0000"/>
                </a:solidFill>
                <a:ea typeface="標楷體" charset="0"/>
              </a:rPr>
              <a:t>跨國界經營與競爭</a:t>
            </a:r>
          </a:p>
        </p:txBody>
      </p:sp>
      <p:pic>
        <p:nvPicPr>
          <p:cNvPr id="22536" name="Picture 24" descr="World-Trade-Organization-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0750" r="21666" b="7431"/>
          <a:stretch>
            <a:fillRect/>
          </a:stretch>
        </p:blipFill>
        <p:spPr bwMode="auto">
          <a:xfrm>
            <a:off x="1260475" y="2708275"/>
            <a:ext cx="2159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403350" y="5440363"/>
            <a:ext cx="5365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因此台灣服務業者面臨更多外來競爭，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sz="2400" smtClean="0">
                <a:latin typeface="細明體" charset="0"/>
                <a:ea typeface="細明體" charset="0"/>
              </a:rPr>
              <a:t>但也有更多國際市場機會，不過。。。</a:t>
            </a:r>
            <a:endParaRPr lang="zh-TW" altLang="en-US" sz="2400" smtClean="0">
              <a:solidFill>
                <a:srgbClr val="FF0000"/>
              </a:solidFill>
              <a:latin typeface="細明體" charset="0"/>
              <a:ea typeface="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22542" grpId="0"/>
      <p:bldP spid="225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3/19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政府政策</a:t>
            </a:r>
          </a:p>
          <a:p>
            <a:pPr lvl="1" eaLnBrk="1" hangingPunct="1">
              <a:defRPr/>
            </a:pPr>
            <a:r>
              <a:rPr lang="zh-TW" altLang="en-US"/>
              <a:t>世界貿易組織（</a:t>
            </a:r>
            <a:r>
              <a:rPr lang="en-US" altLang="zh-TW"/>
              <a:t>WTO</a:t>
            </a:r>
            <a:r>
              <a:rPr lang="zh-TW" altLang="en-US"/>
              <a:t>）協定的影響</a:t>
            </a:r>
          </a:p>
        </p:txBody>
      </p:sp>
      <p:sp>
        <p:nvSpPr>
          <p:cNvPr id="22532" name="Rectangle 24"/>
          <p:cNvSpPr>
            <a:spLocks noChangeArrowheads="1"/>
          </p:cNvSpPr>
          <p:nvPr/>
        </p:nvSpPr>
        <p:spPr bwMode="auto">
          <a:xfrm>
            <a:off x="323850" y="3068638"/>
            <a:ext cx="8388350" cy="25860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75000"/>
              </a:spcBef>
              <a:buFontTx/>
              <a:buNone/>
              <a:defRPr/>
            </a:pP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根據經濟部發布最新統計，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2014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年我國服務輸出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571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億美元，年增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11.8%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，全球排名第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23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，進步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3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名，但仍落後新加坡第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11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、香港第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15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、韓國第</a:t>
            </a:r>
            <a:r>
              <a:rPr lang="en-US" altLang="zh-TW" sz="2400" smtClean="0">
                <a:latin typeface="Times New Roman" pitchFamily="18" charset="0"/>
                <a:ea typeface="新細明體" pitchFamily="18" charset="-120"/>
              </a:rPr>
              <a:t>16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，在亞洲四小龍中敬陪末座。</a:t>
            </a:r>
          </a:p>
          <a:p>
            <a:pPr eaLnBrk="1" hangingPunct="1">
              <a:lnSpc>
                <a:spcPct val="150000"/>
              </a:lnSpc>
              <a:spcBef>
                <a:spcPct val="75000"/>
              </a:spcBef>
              <a:buFontTx/>
              <a:buNone/>
              <a:defRPr/>
            </a:pPr>
            <a:r>
              <a:rPr lang="zh-TW" altLang="en-US" sz="1800" smtClean="0">
                <a:latin typeface="Times New Roman" pitchFamily="18" charset="0"/>
                <a:ea typeface="新細明體" pitchFamily="18" charset="-120"/>
              </a:rPr>
              <a:t>（中央社，</a:t>
            </a:r>
            <a:r>
              <a:rPr lang="en-US" altLang="zh-TW" sz="1800" smtClean="0">
                <a:latin typeface="Times New Roman" pitchFamily="18" charset="0"/>
                <a:ea typeface="新細明體" pitchFamily="18" charset="-120"/>
              </a:rPr>
              <a:t>2015-05-05</a:t>
            </a:r>
            <a:r>
              <a:rPr lang="zh-TW" altLang="en-US" sz="1800" smtClean="0">
                <a:latin typeface="Times New Roman" pitchFamily="18" charset="0"/>
                <a:ea typeface="新細明體" pitchFamily="18" charset="-120"/>
              </a:rPr>
              <a:t>）</a:t>
            </a:r>
            <a:r>
              <a:rPr lang="zh-TW" altLang="en-US" sz="2400" smtClean="0">
                <a:latin typeface="Times New Roman" pitchFamily="18" charset="0"/>
                <a:ea typeface="新細明體" pitchFamily="18" charset="-120"/>
              </a:rPr>
              <a:t>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4/19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政府政策</a:t>
            </a:r>
          </a:p>
          <a:p>
            <a:pPr lvl="1" eaLnBrk="1" hangingPunct="1">
              <a:defRPr/>
            </a:pPr>
            <a:r>
              <a:rPr lang="zh-TW" altLang="en-US"/>
              <a:t>服務業發展政策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1258888" y="3141663"/>
            <a:ext cx="712787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179388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rgbClr val="FFCC00"/>
              </a:buClr>
              <a:buFont typeface="Wingdings" charset="2"/>
              <a:buNone/>
              <a:defRPr/>
            </a:pPr>
            <a:r>
              <a:rPr lang="zh-TW" altLang="en-US" sz="2800" smtClean="0">
                <a:latin typeface="Microsoft JhengHei" charset="0"/>
                <a:ea typeface="Microsoft JhengHei" charset="0"/>
                <a:cs typeface="Microsoft JhengHei" charset="0"/>
              </a:rPr>
              <a:t>特定服務業若得到政府在</a:t>
            </a:r>
            <a:r>
              <a:rPr lang="zh-TW" altLang="en-US" sz="2800" u="sng" smtClean="0">
                <a:latin typeface="Microsoft JhengHei" charset="0"/>
                <a:ea typeface="Microsoft JhengHei" charset="0"/>
                <a:cs typeface="Microsoft JhengHei" charset="0"/>
              </a:rPr>
              <a:t>政策、資源與行動</a:t>
            </a:r>
            <a:r>
              <a:rPr lang="zh-TW" altLang="en-US" sz="2800" smtClean="0">
                <a:latin typeface="Microsoft JhengHei" charset="0"/>
                <a:ea typeface="Microsoft JhengHei" charset="0"/>
                <a:cs typeface="Microsoft JhengHei" charset="0"/>
              </a:rPr>
              <a:t>上的支持，發展可能較為順利與快速。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ducation UK – Innovative. Individual. Inspirational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35038"/>
            <a:ext cx="3527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773238"/>
            <a:ext cx="7940675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近年英國政府大力推廣教育業，成果：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任何時刻有</a:t>
            </a: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2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萬名學習美髮美容的國際學生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每年從世界各地湧入</a:t>
            </a: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70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萬人學習英文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120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所大學及</a:t>
            </a: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450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所學院有大約</a:t>
            </a: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32.5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萬名國際學生，每年貢獻</a:t>
            </a:r>
            <a:r>
              <a:rPr lang="en-US" altLang="zh-TW" smtClean="0">
                <a:latin typeface="Microsoft JhengHei" pitchFamily="34" charset="-120"/>
                <a:ea typeface="Microsoft JhengHei" pitchFamily="34" charset="-120"/>
              </a:rPr>
              <a:t>3000</a:t>
            </a: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億新台幣。 </a:t>
            </a:r>
          </a:p>
          <a:p>
            <a:pPr lvl="1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2400" smtClean="0">
                <a:solidFill>
                  <a:schemeClr val="bg2"/>
                </a:solidFill>
                <a:latin typeface="Microsoft JhengHei" pitchFamily="34" charset="-120"/>
                <a:ea typeface="Microsoft JhengHei" pitchFamily="34" charset="-120"/>
              </a:rPr>
              <a:t>（比較：台灣教育市場總產值不超過</a:t>
            </a:r>
            <a:r>
              <a:rPr lang="en-US" altLang="zh-TW" sz="2400" smtClean="0">
                <a:solidFill>
                  <a:schemeClr val="bg2"/>
                </a:solidFill>
                <a:latin typeface="Microsoft JhengHei" pitchFamily="34" charset="-120"/>
                <a:ea typeface="Microsoft JhengHei" pitchFamily="34" charset="-120"/>
              </a:rPr>
              <a:t>150</a:t>
            </a:r>
            <a:r>
              <a:rPr lang="zh-TW" altLang="en-US" sz="2400" smtClean="0">
                <a:solidFill>
                  <a:schemeClr val="bg2"/>
                </a:solidFill>
                <a:latin typeface="Microsoft JhengHei" pitchFamily="34" charset="-120"/>
                <a:ea typeface="Microsoft JhengHei" pitchFamily="34" charset="-120"/>
              </a:rPr>
              <a:t>億新台幣）</a:t>
            </a:r>
            <a:r>
              <a:rPr lang="zh-TW" altLang="en-US" sz="2400" smtClean="0">
                <a:latin typeface="Microsoft JhengHei" pitchFamily="34" charset="-120"/>
                <a:ea typeface="Microsoft JhengHei" pitchFamily="34" charset="-120"/>
              </a:rPr>
              <a:t> </a:t>
            </a:r>
          </a:p>
        </p:txBody>
      </p:sp>
      <p:pic>
        <p:nvPicPr>
          <p:cNvPr id="25604" name="Picture 4" descr="british_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03238"/>
            <a:ext cx="18716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6/19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政府政策</a:t>
            </a:r>
          </a:p>
          <a:p>
            <a:pPr lvl="1" eaLnBrk="1" hangingPunct="1">
              <a:defRPr/>
            </a:pPr>
            <a:r>
              <a:rPr lang="zh-TW" altLang="en-US"/>
              <a:t>法令規章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1258888" y="2997200"/>
            <a:ext cx="691356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179388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rgbClr val="FFCC00"/>
              </a:buClr>
              <a:buFont typeface="Wingdings" charset="2"/>
              <a:buNone/>
              <a:defRPr/>
            </a:pPr>
            <a:r>
              <a:rPr lang="en-US" altLang="zh-TW" sz="2800" dirty="0" smtClean="0">
                <a:latin typeface="Microsoft JhengHei" charset="0"/>
                <a:ea typeface="Microsoft JhengHei" charset="0"/>
                <a:cs typeface="Microsoft JhengHei" charset="0"/>
              </a:rPr>
              <a:t>2004</a:t>
            </a: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年全國服務業發展會議的結論之一，就是</a:t>
            </a:r>
            <a:r>
              <a:rPr lang="zh-TW" altLang="en-US" sz="2800" u="sng" dirty="0" smtClean="0">
                <a:latin typeface="Microsoft JhengHei" charset="0"/>
                <a:ea typeface="Microsoft JhengHei" charset="0"/>
                <a:cs typeface="Microsoft JhengHei" charset="0"/>
              </a:rPr>
              <a:t>修改法令規章以活化服務業發展</a:t>
            </a: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，如將許多服務業相關法令從</a:t>
            </a:r>
            <a:r>
              <a:rPr lang="zh-TW" altLang="en-US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正面表列</a:t>
            </a: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方式，改為</a:t>
            </a:r>
            <a:r>
              <a:rPr lang="zh-TW" altLang="en-US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負面表列</a:t>
            </a: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方式。</a:t>
            </a:r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4859338" y="4724400"/>
            <a:ext cx="3887787" cy="1212850"/>
            <a:chOff x="3198" y="2976"/>
            <a:chExt cx="2449" cy="764"/>
          </a:xfrm>
        </p:grpSpPr>
        <p:sp>
          <p:nvSpPr>
            <p:cNvPr id="25617" name="Rectangle 12"/>
            <p:cNvSpPr>
              <a:spLocks noChangeArrowheads="1"/>
            </p:cNvSpPr>
            <p:nvPr/>
          </p:nvSpPr>
          <p:spPr bwMode="auto">
            <a:xfrm>
              <a:off x="3198" y="3158"/>
              <a:ext cx="2449" cy="582"/>
            </a:xfrm>
            <a:prstGeom prst="rect">
              <a:avLst/>
            </a:prstGeom>
            <a:solidFill>
              <a:srgbClr val="F4FDB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Arial" pitchFamily="34" charset="0"/>
                <a:buChar char="•"/>
                <a:defRPr kumimoji="1" sz="28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600" smtClean="0">
                  <a:latin typeface="標楷體" pitchFamily="65" charset="-120"/>
                  <a:ea typeface="標楷體" pitchFamily="65" charset="-120"/>
                </a:rPr>
                <a:t>法律說可以做的，要經過政府核准後才可以做。</a:t>
              </a:r>
            </a:p>
          </p:txBody>
        </p:sp>
        <p:sp>
          <p:nvSpPr>
            <p:cNvPr id="25618" name="Line 13"/>
            <p:cNvSpPr>
              <a:spLocks noChangeShapeType="1"/>
            </p:cNvSpPr>
            <p:nvPr/>
          </p:nvSpPr>
          <p:spPr bwMode="auto">
            <a:xfrm>
              <a:off x="3742" y="2976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Times New Roman" charset="0"/>
                <a:ea typeface="新細明體" charset="0"/>
              </a:endParaRPr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611188" y="5373688"/>
            <a:ext cx="3529012" cy="1139825"/>
            <a:chOff x="431" y="3385"/>
            <a:chExt cx="2223" cy="718"/>
          </a:xfrm>
        </p:grpSpPr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431" y="3521"/>
              <a:ext cx="2223" cy="58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600" smtClean="0">
                  <a:latin typeface="標楷體" charset="0"/>
                  <a:ea typeface="標楷體" charset="0"/>
                </a:rPr>
                <a:t>法律只交代不能做的，其他事情都可以做。 </a:t>
              </a:r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519" y="3385"/>
              <a:ext cx="227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Times New Roman" charset="0"/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7/19</a:t>
            </a: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714375" y="2190750"/>
            <a:ext cx="1514475" cy="498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600" smtClean="0">
                <a:solidFill>
                  <a:srgbClr val="000000"/>
                </a:solidFill>
                <a:latin typeface="Arial" charset="0"/>
                <a:ea typeface="標楷體" charset="0"/>
              </a:rPr>
              <a:t>正面表列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27325" y="2173288"/>
            <a:ext cx="217487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DB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哪些可作？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且需申請核准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199188" y="3789363"/>
            <a:ext cx="2303462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DB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600" smtClean="0">
                <a:latin typeface="Arial" charset="0"/>
                <a:ea typeface="標楷體" charset="0"/>
              </a:rPr>
              <a:t>甚至製造濫用職權的機會</a:t>
            </a: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6294438" y="5157788"/>
            <a:ext cx="2174875" cy="498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600" smtClean="0">
                <a:latin typeface="Arial" charset="0"/>
                <a:ea typeface="標楷體" charset="0"/>
              </a:rPr>
              <a:t>降低行政效率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476375" y="3573463"/>
            <a:ext cx="4176713" cy="129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DB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政府核准的過程耗費時間，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並可能涉及專業判斷能力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latin typeface="Arial" pitchFamily="34" charset="0"/>
                <a:ea typeface="標楷體" pitchFamily="65" charset="-120"/>
              </a:rPr>
              <a:t>是否足夠的問題。</a:t>
            </a:r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 flipV="1">
            <a:off x="2227263" y="2420938"/>
            <a:ext cx="509587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3817938" y="3068638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6634" name="Line 16"/>
          <p:cNvSpPr>
            <a:spLocks noChangeShapeType="1"/>
          </p:cNvSpPr>
          <p:nvPr/>
        </p:nvSpPr>
        <p:spPr bwMode="auto">
          <a:xfrm>
            <a:off x="7380288" y="4652963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6635" name="Line 17"/>
          <p:cNvSpPr>
            <a:spLocks noChangeShapeType="1"/>
          </p:cNvSpPr>
          <p:nvPr/>
        </p:nvSpPr>
        <p:spPr bwMode="auto">
          <a:xfrm flipV="1">
            <a:off x="5653088" y="4221163"/>
            <a:ext cx="509587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7659" grpId="0" animBg="1"/>
      <p:bldP spid="276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8/19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1116013" y="1554163"/>
            <a:ext cx="7632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過去的青年創業貸款利用</a:t>
            </a:r>
            <a:r>
              <a:rPr lang="zh-TW" altLang="en-US" sz="2600" u="sng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正面表列</a:t>
            </a:r>
            <a:r>
              <a:rPr lang="zh-TW" altLang="en-US" sz="26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2600" smtClean="0">
                <a:latin typeface="Times New Roman" pitchFamily="18" charset="0"/>
                <a:ea typeface="標楷體" pitchFamily="65" charset="-120"/>
              </a:rPr>
              <a:t>只有公告輔導項目才可向政府申辦貸款，使得許多人難以如願。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600" smtClean="0"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en-US" sz="2600" smtClean="0">
                <a:latin typeface="Times New Roman" pitchFamily="18" charset="0"/>
                <a:ea typeface="標楷體" pitchFamily="65" charset="-120"/>
              </a:rPr>
              <a:t>年初已改為負面表列，例如： </a:t>
            </a: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1116013" y="2938463"/>
            <a:ext cx="7200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娛樂業只要</a:t>
            </a:r>
            <a:r>
              <a:rPr lang="zh-TW" altLang="en-US" sz="260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不包含</a:t>
            </a:r>
            <a:r>
              <a:rPr lang="zh-TW" altLang="en-US" sz="2600" smtClean="0">
                <a:latin typeface="Times New Roman" pitchFamily="18" charset="0"/>
                <a:ea typeface="標楷體" pitchFamily="65" charset="-120"/>
              </a:rPr>
              <a:t> 以下項目，都可申請貸款。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1403350" y="4211638"/>
            <a:ext cx="1657350" cy="2166937"/>
            <a:chOff x="884" y="2614"/>
            <a:chExt cx="1044" cy="1365"/>
          </a:xfrm>
        </p:grpSpPr>
        <p:pic>
          <p:nvPicPr>
            <p:cNvPr id="27668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" y="2614"/>
              <a:ext cx="1044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669" name="Rectangle 13"/>
            <p:cNvSpPr>
              <a:spLocks noChangeArrowheads="1"/>
            </p:cNvSpPr>
            <p:nvPr/>
          </p:nvSpPr>
          <p:spPr bwMode="auto">
            <a:xfrm>
              <a:off x="1153" y="374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800" smtClean="0">
                  <a:solidFill>
                    <a:srgbClr val="000000"/>
                  </a:solidFill>
                  <a:latin typeface="Arial" charset="0"/>
                </a:rPr>
                <a:t>電玩業</a:t>
              </a:r>
            </a:p>
          </p:txBody>
        </p:sp>
      </p:grp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276600" y="3995738"/>
            <a:ext cx="2952750" cy="2379662"/>
            <a:chOff x="2064" y="2478"/>
            <a:chExt cx="1860" cy="1499"/>
          </a:xfrm>
        </p:grpSpPr>
        <p:pic>
          <p:nvPicPr>
            <p:cNvPr id="27666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78"/>
              <a:ext cx="1860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667" name="Rectangle 16"/>
            <p:cNvSpPr>
              <a:spLocks noChangeArrowheads="1"/>
            </p:cNvSpPr>
            <p:nvPr/>
          </p:nvSpPr>
          <p:spPr bwMode="auto">
            <a:xfrm>
              <a:off x="2420" y="3746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Arial" pitchFamily="34" charset="0"/>
                <a:buChar char="•"/>
                <a:defRPr kumimoji="1" sz="28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800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釣魚</a:t>
              </a:r>
              <a:r>
                <a:rPr lang="en-US" altLang="zh-TW" sz="1800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/</a:t>
              </a:r>
              <a:r>
                <a:rPr lang="zh-TW" altLang="en-US" sz="1800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蝦業</a:t>
              </a: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6011863" y="3635375"/>
            <a:ext cx="1784350" cy="2746375"/>
            <a:chOff x="3787" y="2251"/>
            <a:chExt cx="1124" cy="1730"/>
          </a:xfrm>
        </p:grpSpPr>
        <p:pic>
          <p:nvPicPr>
            <p:cNvPr id="27664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4" y="2251"/>
              <a:ext cx="731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665" name="Rectangle 19"/>
            <p:cNvSpPr>
              <a:spLocks noChangeArrowheads="1"/>
            </p:cNvSpPr>
            <p:nvPr/>
          </p:nvSpPr>
          <p:spPr bwMode="auto">
            <a:xfrm>
              <a:off x="3787" y="3750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Arial" pitchFamily="34" charset="0"/>
                <a:buChar char="•"/>
                <a:defRPr kumimoji="1" sz="28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800" smtClean="0">
                  <a:solidFill>
                    <a:srgbClr val="000000"/>
                  </a:solidFill>
                  <a:latin typeface="Arial" pitchFamily="34" charset="0"/>
                  <a:ea typeface="新細明體" pitchFamily="18" charset="-120"/>
                </a:rPr>
                <a:t>「特殊」娛樂業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9/19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5767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經濟環境</a:t>
            </a:r>
          </a:p>
          <a:p>
            <a:pPr lvl="1" eaLnBrk="1" hangingPunct="1">
              <a:defRPr/>
            </a:pPr>
            <a:r>
              <a:rPr lang="zh-TW" altLang="en-US" dirty="0"/>
              <a:t>經濟政策走向：保守、開放</a:t>
            </a:r>
          </a:p>
          <a:p>
            <a:pPr lvl="1" eaLnBrk="1" hangingPunct="1">
              <a:defRPr/>
            </a:pPr>
            <a:r>
              <a:rPr lang="zh-TW" altLang="en-US" dirty="0"/>
              <a:t>經濟景氣：蕭條、復甦、繁榮、衰退</a:t>
            </a:r>
          </a:p>
          <a:p>
            <a:pPr lvl="1" eaLnBrk="1" hangingPunct="1">
              <a:defRPr/>
            </a:pPr>
            <a:r>
              <a:rPr lang="zh-TW" altLang="en-US" dirty="0"/>
              <a:t>家庭所得：恩格爾法則 </a:t>
            </a:r>
            <a:r>
              <a:rPr lang="en-US" altLang="zh-TW" dirty="0">
                <a:latin typeface="+mn-lt"/>
              </a:rPr>
              <a:t>(Engel’s Law)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187450" y="4476750"/>
            <a:ext cx="6985000" cy="9794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smtClean="0"/>
              <a:t>家庭所得增加，食物支出佔總支出的比率減少；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smtClean="0"/>
              <a:t>衣物、運輸、醫療、休閒與教育支出的比率增加。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75075" y="3860800"/>
            <a:ext cx="1555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10/19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產業趨勢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以服務提昇競爭力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22425" y="5516563"/>
            <a:ext cx="6480175" cy="111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他們都曾先後表達：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「我們不是製造商，我們是服務業。」</a:t>
            </a: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1835150" y="2708275"/>
            <a:ext cx="6064250" cy="2801938"/>
            <a:chOff x="1156" y="1706"/>
            <a:chExt cx="3820" cy="1765"/>
          </a:xfrm>
        </p:grpSpPr>
        <p:pic>
          <p:nvPicPr>
            <p:cNvPr id="29711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3" y="1706"/>
              <a:ext cx="1053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0728" name="Picture 13" descr="林蒼生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706"/>
              <a:ext cx="1061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14" descr="Zzzsnap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06"/>
              <a:ext cx="1108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1156" y="3067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800" smtClean="0">
                  <a:latin typeface="Arial" charset="0"/>
                </a:rPr>
                <a:t>台積電董事長</a:t>
              </a:r>
            </a:p>
            <a:p>
              <a:pPr algn="ctr" eaLnBrk="1" hangingPunct="1">
                <a:defRPr/>
              </a:pPr>
              <a:r>
                <a:rPr lang="zh-TW" altLang="en-US" sz="1800" smtClean="0">
                  <a:latin typeface="Arial" charset="0"/>
                </a:rPr>
                <a:t>張忠謀</a:t>
              </a:r>
            </a:p>
          </p:txBody>
        </p:sp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2580" y="3067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800" smtClean="0">
                  <a:latin typeface="Arial" charset="0"/>
                </a:rPr>
                <a:t>統一企業總裁</a:t>
              </a:r>
            </a:p>
            <a:p>
              <a:pPr algn="ctr" eaLnBrk="1" hangingPunct="1">
                <a:defRPr/>
              </a:pPr>
              <a:r>
                <a:rPr lang="zh-TW" altLang="en-US" sz="1800" smtClean="0">
                  <a:latin typeface="Arial" charset="0"/>
                </a:rPr>
                <a:t>林蒼生</a:t>
              </a:r>
            </a:p>
          </p:txBody>
        </p:sp>
        <p:sp>
          <p:nvSpPr>
            <p:cNvPr id="29716" name="Rectangle 17"/>
            <p:cNvSpPr>
              <a:spLocks noChangeArrowheads="1"/>
            </p:cNvSpPr>
            <p:nvPr/>
          </p:nvSpPr>
          <p:spPr bwMode="auto">
            <a:xfrm>
              <a:off x="4093" y="3065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Arial" charset="0"/>
                </a:rPr>
                <a:t>GE CEO</a:t>
              </a:r>
            </a:p>
            <a:p>
              <a:pPr algn="ctr" eaLnBrk="1" hangingPunct="1">
                <a:defRPr/>
              </a:pPr>
              <a:r>
                <a:rPr lang="zh-TW" altLang="en-US" sz="1800" smtClean="0">
                  <a:latin typeface="Arial" charset="0"/>
                </a:rPr>
                <a:t>威爾許</a:t>
              </a:r>
            </a:p>
          </p:txBody>
        </p:sp>
      </p:grp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331913" y="5661025"/>
            <a:ext cx="7058025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許多製造業已體認到必須強化服務來提昇競爭力，因而刺激業界對生產服務業的需求。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11/19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產業趨勢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創新經營與管理</a:t>
            </a:r>
          </a:p>
        </p:txBody>
      </p:sp>
      <p:pic>
        <p:nvPicPr>
          <p:cNvPr id="31748" name="Picture 4" descr="7-11_logo_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58888" y="3284538"/>
            <a:ext cx="66262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/>
              <a:t>代收費用、設置</a:t>
            </a:r>
            <a:r>
              <a:rPr lang="en-US" altLang="zh-TW" sz="2600" smtClean="0"/>
              <a:t>ATM</a:t>
            </a:r>
            <a:r>
              <a:rPr lang="zh-TW" altLang="en-US" sz="2600" smtClean="0"/>
              <a:t>、送</a:t>
            </a:r>
            <a:r>
              <a:rPr lang="en-US" altLang="zh-TW" sz="2600" smtClean="0"/>
              <a:t>Hello Kitty</a:t>
            </a:r>
            <a:r>
              <a:rPr lang="zh-TW" altLang="en-US" sz="2600" smtClean="0"/>
              <a:t>磁鐵、推出</a:t>
            </a:r>
            <a:r>
              <a:rPr lang="en-US" altLang="zh-TW" sz="2600" smtClean="0"/>
              <a:t>icash</a:t>
            </a:r>
            <a:r>
              <a:rPr lang="zh-TW" altLang="en-US" sz="2600" smtClean="0"/>
              <a:t>等；這象徵服務業的什麼現象？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835150" y="4525963"/>
            <a:ext cx="5257800" cy="21431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服務業越來越講究</a:t>
            </a:r>
            <a:r>
              <a:rPr lang="zh-TW" altLang="en-US" sz="2800" smtClean="0">
                <a:solidFill>
                  <a:srgbClr val="FF0000"/>
                </a:solidFill>
              </a:rPr>
              <a:t>創新</a:t>
            </a:r>
            <a:r>
              <a:rPr lang="zh-TW" altLang="en-US" sz="2800" smtClean="0"/>
              <a:t>，因而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帶動產品多元、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刺激消費需求、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加劇市場競爭。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149600"/>
            <a:ext cx="9153525" cy="37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前言：沒想到。。。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8921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你的祖父母年輕時沒想到有。。。</a:t>
            </a:r>
          </a:p>
        </p:txBody>
      </p:sp>
      <p:pic>
        <p:nvPicPr>
          <p:cNvPr id="512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1535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字方塊 6"/>
          <p:cNvSpPr txBox="1">
            <a:spLocks noChangeArrowheads="1"/>
          </p:cNvSpPr>
          <p:nvPr/>
        </p:nvSpPr>
        <p:spPr bwMode="auto">
          <a:xfrm>
            <a:off x="452438" y="2565400"/>
            <a:ext cx="534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C00000"/>
                </a:solidFill>
              </a:rPr>
              <a:t>高鐵</a:t>
            </a:r>
            <a:r>
              <a:rPr lang="zh-TW" altLang="en-US"/>
              <a:t>，台北到高雄只需</a:t>
            </a:r>
            <a:r>
              <a:rPr lang="en-US" altLang="zh-TW"/>
              <a:t>2</a:t>
            </a:r>
            <a:r>
              <a:rPr lang="zh-TW" altLang="en-US"/>
              <a:t>小時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12/19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產業趨勢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加盟體系興起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547813" y="2781300"/>
            <a:ext cx="53292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世界各地興起連鎖加盟。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台灣的加盟體系至少有</a:t>
            </a:r>
            <a:r>
              <a:rPr lang="en-US" altLang="zh-TW" sz="2800" dirty="0" smtClean="0">
                <a:latin typeface="Microsoft JhengHei" charset="0"/>
                <a:ea typeface="Microsoft JhengHei" charset="0"/>
                <a:cs typeface="Microsoft JhengHei" charset="0"/>
              </a:rPr>
              <a:t>1200</a:t>
            </a: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個，</a:t>
            </a:r>
          </a:p>
          <a:p>
            <a:pPr eaLnBrk="1" hangingPunct="1"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據點密度世界第一。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042988" y="4365625"/>
            <a:ext cx="7345362" cy="21431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加盟體系強調</a:t>
            </a:r>
            <a:r>
              <a:rPr lang="zh-TW" altLang="en-US" sz="2800" u="sng" smtClean="0">
                <a:latin typeface="Arial" charset="0"/>
                <a:ea typeface="標楷體" charset="0"/>
              </a:rPr>
              <a:t>標準化管理</a:t>
            </a:r>
            <a:r>
              <a:rPr lang="zh-TW" altLang="en-US" sz="2800" smtClean="0">
                <a:latin typeface="Arial" charset="0"/>
                <a:ea typeface="標楷體" charset="0"/>
              </a:rPr>
              <a:t>與</a:t>
            </a:r>
            <a:r>
              <a:rPr lang="zh-TW" altLang="en-US" sz="2800" u="sng" smtClean="0">
                <a:latin typeface="Arial" charset="0"/>
                <a:ea typeface="標楷體" charset="0"/>
              </a:rPr>
              <a:t>經驗複製</a:t>
            </a:r>
            <a:r>
              <a:rPr lang="zh-TW" altLang="en-US" sz="2800" smtClean="0">
                <a:latin typeface="Arial" charset="0"/>
                <a:ea typeface="標楷體" charset="0"/>
              </a:rPr>
              <a:t>，並注重</a:t>
            </a:r>
            <a:r>
              <a:rPr lang="zh-TW" altLang="en-US" sz="2800" u="sng" smtClean="0">
                <a:latin typeface="Arial" charset="0"/>
                <a:ea typeface="標楷體" charset="0"/>
              </a:rPr>
              <a:t>教育訓練</a:t>
            </a:r>
            <a:r>
              <a:rPr lang="zh-TW" altLang="en-US" sz="2800" smtClean="0">
                <a:latin typeface="Arial" charset="0"/>
                <a:ea typeface="標楷體" charset="0"/>
              </a:rPr>
              <a:t>及維持體系的</a:t>
            </a:r>
            <a:r>
              <a:rPr lang="zh-TW" altLang="en-US" sz="2800" u="sng" smtClean="0">
                <a:latin typeface="Arial" charset="0"/>
                <a:ea typeface="標楷體" charset="0"/>
              </a:rPr>
              <a:t>品質水準</a:t>
            </a:r>
            <a:r>
              <a:rPr lang="zh-TW" altLang="en-US" sz="2800" smtClean="0">
                <a:latin typeface="Arial" charset="0"/>
                <a:ea typeface="標楷體" charset="0"/>
              </a:rPr>
              <a:t>。因此，加盟體系不但增加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服務據點</a:t>
            </a:r>
            <a:r>
              <a:rPr lang="zh-TW" altLang="en-US" sz="2800" smtClean="0">
                <a:latin typeface="Arial" charset="0"/>
                <a:ea typeface="標楷體" charset="0"/>
              </a:rPr>
              <a:t>，刺激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消費者需求</a:t>
            </a:r>
            <a:r>
              <a:rPr lang="zh-TW" altLang="en-US" sz="2800" smtClean="0">
                <a:latin typeface="Arial" charset="0"/>
                <a:ea typeface="標楷體" charset="0"/>
              </a:rPr>
              <a:t>，還提昇了服務業的</a:t>
            </a:r>
            <a:r>
              <a:rPr lang="zh-TW" altLang="en-US" sz="2800" smtClean="0">
                <a:solidFill>
                  <a:srgbClr val="FF0000"/>
                </a:solidFill>
                <a:latin typeface="Arial" charset="0"/>
                <a:ea typeface="標楷體" charset="0"/>
              </a:rPr>
              <a:t>效率與品質</a:t>
            </a:r>
            <a:r>
              <a:rPr lang="zh-TW" altLang="en-US" sz="2800" smtClean="0">
                <a:latin typeface="Arial" charset="0"/>
                <a:ea typeface="標楷體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二、影響服務業的環境因素</a:t>
            </a:r>
            <a:r>
              <a:rPr lang="zh-TW" altLang="en-US" sz="2400" dirty="0"/>
              <a:t> </a:t>
            </a:r>
            <a:r>
              <a:rPr lang="en-US" altLang="zh-TW" sz="2400" dirty="0"/>
              <a:t>13/19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產業趨勢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策略聯盟增加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771775" y="2781300"/>
            <a:ext cx="5832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星空聯盟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（全球最大的航空聯盟，含十餘家公司）提供更多的</a:t>
            </a:r>
            <a:r>
              <a:rPr lang="zh-TW" altLang="en-US" sz="2600" u="sng" smtClean="0">
                <a:latin typeface="標楷體" pitchFamily="65" charset="-120"/>
                <a:ea typeface="標楷體" pitchFamily="65" charset="-120"/>
              </a:rPr>
              <a:t>班機選擇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、更理想的</a:t>
            </a:r>
            <a:r>
              <a:rPr lang="zh-TW" altLang="en-US" sz="2600" u="sng" smtClean="0">
                <a:latin typeface="標楷體" pitchFamily="65" charset="-120"/>
                <a:ea typeface="標楷體" pitchFamily="65" charset="-120"/>
              </a:rPr>
              <a:t>接駁時間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、更簡化的</a:t>
            </a:r>
            <a:r>
              <a:rPr lang="zh-TW" altLang="en-US" sz="2600" u="sng" smtClean="0">
                <a:latin typeface="標楷體" pitchFamily="65" charset="-120"/>
                <a:ea typeface="標楷體" pitchFamily="65" charset="-120"/>
              </a:rPr>
              <a:t>票務手續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及更妥善的</a:t>
            </a:r>
            <a:r>
              <a:rPr lang="zh-TW" altLang="en-US" sz="2600" u="sng" smtClean="0">
                <a:latin typeface="標楷體" pitchFamily="65" charset="-120"/>
                <a:ea typeface="標楷體" pitchFamily="65" charset="-120"/>
              </a:rPr>
              <a:t>地勤服務</a:t>
            </a:r>
            <a:r>
              <a:rPr lang="zh-TW" altLang="en-US" sz="2600" smtClean="0">
                <a:latin typeface="標楷體" pitchFamily="65" charset="-120"/>
                <a:ea typeface="標楷體" pitchFamily="65" charset="-120"/>
              </a:rPr>
              <a:t>；乘客飛行哩程數可轉換至任一成員航空的哩程酬賓計劃內。 </a:t>
            </a:r>
          </a:p>
        </p:txBody>
      </p:sp>
      <p:pic>
        <p:nvPicPr>
          <p:cNvPr id="32779" name="Picture 11" descr="回首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68638"/>
            <a:ext cx="1800225" cy="404812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Vendor_36_logo"/>
          <p:cNvPicPr>
            <a:picLocks noChangeAspect="1" noChangeArrowheads="1"/>
          </p:cNvPicPr>
          <p:nvPr/>
        </p:nvPicPr>
        <p:blipFill>
          <a:blip r:embed="rId3"/>
          <a:srcRect t="28818" b="35304"/>
          <a:stretch>
            <a:fillRect/>
          </a:stretch>
        </p:blipFill>
        <p:spPr bwMode="auto">
          <a:xfrm>
            <a:off x="1042988" y="3716338"/>
            <a:ext cx="1800225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843213" y="3213100"/>
            <a:ext cx="56896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latin typeface="Arial" pitchFamily="34" charset="0"/>
                <a:ea typeface="標楷體" pitchFamily="65" charset="-120"/>
              </a:rPr>
              <a:t>合作推出「手機防護精靈」，提供用戶免費下載，以防範手機病毒。 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843213" y="3421063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他們可以合作做什麼？</a:t>
            </a:r>
          </a:p>
        </p:txBody>
      </p:sp>
      <p:pic>
        <p:nvPicPr>
          <p:cNvPr id="32783" name="Picture 15" descr="star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19351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331913" y="5445125"/>
            <a:ext cx="69850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策略聯盟讓服務業者延伸服務項目與區域、促成服務多元化、讓消費者有更多的選擇。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81" grpId="0" animBg="1"/>
      <p:bldP spid="32782" grpId="0"/>
      <p:bldP spid="327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二、影響服務業的環境因素</a:t>
            </a:r>
            <a:r>
              <a:rPr lang="zh-TW" altLang="en-US" sz="2400" dirty="0"/>
              <a:t> </a:t>
            </a:r>
            <a:r>
              <a:rPr lang="en-US" altLang="zh-TW" sz="2400" dirty="0"/>
              <a:t>14/19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社會與文化演變</a:t>
            </a:r>
          </a:p>
          <a:p>
            <a:pPr lvl="1" eaLnBrk="1" hangingPunct="1">
              <a:defRPr/>
            </a:pPr>
            <a:r>
              <a:rPr lang="zh-TW" altLang="en-US"/>
              <a:t>人口成長與年齡結構變化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827088" y="2636838"/>
            <a:ext cx="3384550" cy="879475"/>
            <a:chOff x="521" y="1706"/>
            <a:chExt cx="2132" cy="554"/>
          </a:xfrm>
        </p:grpSpPr>
        <p:sp>
          <p:nvSpPr>
            <p:cNvPr id="33810" name="Line 9"/>
            <p:cNvSpPr>
              <a:spLocks noChangeShapeType="1"/>
            </p:cNvSpPr>
            <p:nvPr/>
          </p:nvSpPr>
          <p:spPr bwMode="auto">
            <a:xfrm>
              <a:off x="975" y="170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33811" name="Line 10"/>
            <p:cNvSpPr>
              <a:spLocks noChangeShapeType="1"/>
            </p:cNvSpPr>
            <p:nvPr/>
          </p:nvSpPr>
          <p:spPr bwMode="auto">
            <a:xfrm>
              <a:off x="975" y="170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33812" name="Rectangle 11"/>
            <p:cNvSpPr>
              <a:spLocks noChangeArrowheads="1"/>
            </p:cNvSpPr>
            <p:nvPr/>
          </p:nvSpPr>
          <p:spPr bwMode="auto">
            <a:xfrm>
              <a:off x="521" y="1933"/>
              <a:ext cx="2132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smtClean="0">
                  <a:latin typeface="Microsoft JhengHei" charset="0"/>
                  <a:ea typeface="Microsoft JhengHei" charset="0"/>
                  <a:cs typeface="Microsoft JhengHei" charset="0"/>
                </a:rPr>
                <a:t>影響市場規模與前景</a:t>
              </a:r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2987675" y="2636838"/>
            <a:ext cx="5518150" cy="1657350"/>
            <a:chOff x="1882" y="1706"/>
            <a:chExt cx="3476" cy="1044"/>
          </a:xfrm>
        </p:grpSpPr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>
              <a:off x="2154" y="1706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Microsoft JhengHei" charset="0"/>
                <a:ea typeface="Microsoft JhengHei" charset="0"/>
                <a:cs typeface="Microsoft JhengHei" charset="0"/>
              </a:endParaRPr>
            </a:p>
          </p:txBody>
        </p:sp>
        <p:sp>
          <p:nvSpPr>
            <p:cNvPr id="33809" name="Rectangle 15"/>
            <p:cNvSpPr>
              <a:spLocks noChangeArrowheads="1"/>
            </p:cNvSpPr>
            <p:nvPr/>
          </p:nvSpPr>
          <p:spPr bwMode="auto">
            <a:xfrm>
              <a:off x="1882" y="2423"/>
              <a:ext cx="3476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1pPr>
              <a:lvl2pPr marL="742950" indent="-285750">
                <a:spcBef>
                  <a:spcPct val="20000"/>
                </a:spcBef>
                <a:buSzPct val="80000"/>
                <a:buFont typeface="Arial" pitchFamily="34" charset="0"/>
                <a:buChar char="•"/>
                <a:defRPr kumimoji="1" sz="28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icrosoft JhengHei" pitchFamily="34" charset="-120"/>
                  <a:ea typeface="Microsoft JhengHei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800" smtClean="0"/>
                <a:t>影響衣食住行、娛樂、醫療等需求</a:t>
              </a:r>
            </a:p>
          </p:txBody>
        </p:sp>
      </p:grp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871663" y="4652963"/>
            <a:ext cx="622935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/>
              <a:t>想一想，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solidFill>
                  <a:srgbClr val="FF0000"/>
                </a:solidFill>
              </a:rPr>
              <a:t>少子化</a:t>
            </a:r>
            <a:r>
              <a:rPr lang="zh-TW" altLang="en-US" sz="2800" smtClean="0"/>
              <a:t>對什麼服務業帶來什麼衝擊？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solidFill>
                  <a:srgbClr val="FF0000"/>
                </a:solidFill>
              </a:rPr>
              <a:t>人口老化</a:t>
            </a:r>
            <a:r>
              <a:rPr lang="zh-TW" altLang="en-US" sz="2800" smtClean="0"/>
              <a:t>對什麼服務業帶來什麼衝擊？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15/19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社會與文化演變</a:t>
            </a:r>
          </a:p>
          <a:p>
            <a:pPr lvl="1" eaLnBrk="1" hangingPunct="1">
              <a:defRPr/>
            </a:pPr>
            <a:r>
              <a:rPr lang="zh-TW" altLang="en-US"/>
              <a:t>就業女性增加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2411413" y="2636838"/>
            <a:ext cx="360362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759075" y="2693988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latin typeface="Arial" charset="0"/>
                <a:ea typeface="標楷體" charset="0"/>
              </a:rPr>
              <a:t>女性可支配所得增加</a:t>
            </a:r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6156325" y="2981325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6553200" y="26511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 smtClean="0">
                <a:solidFill>
                  <a:srgbClr val="FF0000"/>
                </a:solidFill>
                <a:latin typeface="Arial" charset="0"/>
                <a:ea typeface="標楷體" charset="0"/>
              </a:rPr>
              <a:t>？</a:t>
            </a: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2555875" y="3573463"/>
            <a:ext cx="5400675" cy="1584325"/>
            <a:chOff x="885" y="2115"/>
            <a:chExt cx="3402" cy="998"/>
          </a:xfrm>
        </p:grpSpPr>
        <p:pic>
          <p:nvPicPr>
            <p:cNvPr id="34834" name="Picture 13"/>
            <p:cNvPicPr>
              <a:picLocks noChangeAspect="1" noChangeArrowheads="1"/>
            </p:cNvPicPr>
            <p:nvPr/>
          </p:nvPicPr>
          <p:blipFill>
            <a:blip r:embed="rId2"/>
            <a:srcRect b="3716"/>
            <a:stretch>
              <a:fillRect/>
            </a:stretch>
          </p:blipFill>
          <p:spPr bwMode="auto">
            <a:xfrm>
              <a:off x="885" y="2160"/>
              <a:ext cx="952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5851" name="Picture 14" descr="Avalon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5" t="4491" r="9073" b="6967"/>
            <a:stretch>
              <a:fillRect/>
            </a:stretch>
          </p:blipFill>
          <p:spPr bwMode="auto">
            <a:xfrm>
              <a:off x="1973" y="2115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5" descr="_wsb_356x291_yoga%242520de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5"/>
            <a:stretch>
              <a:fillRect/>
            </a:stretch>
          </p:blipFill>
          <p:spPr bwMode="auto">
            <a:xfrm>
              <a:off x="3108" y="2115"/>
              <a:ext cx="1179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808163" y="5229225"/>
            <a:ext cx="694055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smtClean="0">
                <a:latin typeface="Microsoft JhengHei" charset="0"/>
                <a:ea typeface="Microsoft JhengHei" charset="0"/>
                <a:cs typeface="Microsoft JhengHei" charset="0"/>
              </a:rPr>
              <a:t>許多針對女性的服務業興起，且競爭激烈。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16/19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社會與文化演變</a:t>
            </a:r>
          </a:p>
          <a:p>
            <a:pPr lvl="1" eaLnBrk="1" hangingPunct="1">
              <a:defRPr/>
            </a:pPr>
            <a:r>
              <a:rPr lang="zh-TW" altLang="en-US"/>
              <a:t>生活態度轉變</a:t>
            </a:r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2268538" y="27082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476375" y="3300413"/>
            <a:ext cx="6624638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Char char="•"/>
              <a:defRPr/>
            </a:pPr>
            <a:r>
              <a:rPr lang="zh-TW" altLang="en-US" sz="2800" smtClean="0"/>
              <a:t>地方慶典與特色旅遊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Char char="•"/>
              <a:defRPr/>
            </a:pPr>
            <a:r>
              <a:rPr lang="zh-TW" altLang="en-US" sz="2800" smtClean="0"/>
              <a:t>各類戶外休閒活動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zh-TW" smtClean="0"/>
              <a:t>--</a:t>
            </a:r>
            <a:r>
              <a:rPr lang="zh-TW" altLang="en-US" smtClean="0"/>
              <a:t>野外賞鳥、森林健走、山區靈修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Char char="•"/>
              <a:defRPr/>
            </a:pPr>
            <a:r>
              <a:rPr lang="zh-TW" altLang="en-US" sz="2800" smtClean="0"/>
              <a:t>休閒相關產業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zh-TW" smtClean="0"/>
              <a:t>--</a:t>
            </a:r>
            <a:r>
              <a:rPr lang="zh-TW" altLang="en-US" smtClean="0"/>
              <a:t>旅館、民宿、餐廳、交通等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 dirty="0"/>
              <a:t>17/19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社會與文化演變</a:t>
            </a:r>
          </a:p>
          <a:p>
            <a:pPr lvl="1" eaLnBrk="1" hangingPunct="1">
              <a:defRPr/>
            </a:pPr>
            <a:r>
              <a:rPr lang="zh-TW" altLang="en-US"/>
              <a:t>文藝氣息瀰漫</a:t>
            </a:r>
          </a:p>
        </p:txBody>
      </p: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1116013" y="3933825"/>
            <a:ext cx="345598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r" eaLnBrk="1" hangingPunct="1">
              <a:spcBef>
                <a:spcPct val="40000"/>
              </a:spcBef>
              <a:defRPr/>
            </a:pPr>
            <a:r>
              <a:rPr lang="zh-TW" altLang="en-US" sz="2800" smtClean="0">
                <a:latin typeface="Microsoft JhengHei" charset="0"/>
                <a:ea typeface="Microsoft JhengHei" charset="0"/>
                <a:cs typeface="Microsoft JhengHei" charset="0"/>
              </a:rPr>
              <a:t>消費者追求精神層面的滿足，</a:t>
            </a:r>
          </a:p>
          <a:p>
            <a:pPr algn="r" eaLnBrk="1" hangingPunct="1">
              <a:spcBef>
                <a:spcPct val="40000"/>
              </a:spcBef>
              <a:defRPr/>
            </a:pPr>
            <a:r>
              <a:rPr lang="zh-TW" altLang="en-US" sz="2800" dirty="0" smtClean="0">
                <a:latin typeface="Microsoft JhengHei" charset="0"/>
                <a:ea typeface="Microsoft JhengHei" charset="0"/>
                <a:cs typeface="Microsoft JhengHei" charset="0"/>
              </a:rPr>
              <a:t>業者漸漸重視服務的文藝氣息。</a:t>
            </a:r>
          </a:p>
        </p:txBody>
      </p:sp>
      <p:pic>
        <p:nvPicPr>
          <p:cNvPr id="37893" name="Picture 20" descr="quebec-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341438"/>
            <a:ext cx="40290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18/19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科技發展</a:t>
            </a:r>
          </a:p>
          <a:p>
            <a:pPr lvl="1" eaLnBrk="1" hangingPunct="1">
              <a:defRPr/>
            </a:pPr>
            <a:r>
              <a:rPr lang="zh-TW" altLang="en-US"/>
              <a:t>科學技術突破</a:t>
            </a:r>
          </a:p>
        </p:txBody>
      </p:sp>
      <p:sp>
        <p:nvSpPr>
          <p:cNvPr id="37892" name="Line 10"/>
          <p:cNvSpPr>
            <a:spLocks noChangeShapeType="1"/>
          </p:cNvSpPr>
          <p:nvPr/>
        </p:nvSpPr>
        <p:spPr bwMode="auto">
          <a:xfrm>
            <a:off x="2124075" y="27082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547813" y="3141663"/>
            <a:ext cx="71501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帶動業界創新，更能滿足消費者</a:t>
            </a:r>
          </a:p>
          <a:p>
            <a:pPr lvl="1" eaLnBrk="1" hangingPunct="1">
              <a:lnSpc>
                <a:spcPct val="125000"/>
              </a:lnSpc>
              <a:spcBef>
                <a:spcPct val="10000"/>
              </a:spcBef>
              <a:buSzTx/>
              <a:buFontTx/>
              <a:buNone/>
              <a:defRPr/>
            </a:pPr>
            <a:r>
              <a:rPr lang="en-US" altLang="zh-TW" smtClean="0"/>
              <a:t>-- </a:t>
            </a:r>
            <a:r>
              <a:rPr lang="zh-TW" altLang="en-US" smtClean="0"/>
              <a:t>如多媒體教學、更安全的醫療手術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創造全新產業及高獲利的機會</a:t>
            </a:r>
          </a:p>
          <a:p>
            <a:pPr lvl="1" eaLnBrk="1" hangingPunct="1">
              <a:lnSpc>
                <a:spcPct val="125000"/>
              </a:lnSpc>
              <a:spcBef>
                <a:spcPct val="10000"/>
              </a:spcBef>
              <a:buSzTx/>
              <a:buFontTx/>
              <a:buNone/>
              <a:defRPr/>
            </a:pPr>
            <a:r>
              <a:rPr lang="en-US" altLang="zh-TW" smtClean="0"/>
              <a:t>-- </a:t>
            </a:r>
            <a:r>
              <a:rPr lang="zh-TW" altLang="en-US" smtClean="0"/>
              <a:t>如動畫產業、奈米相關產業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提昇管理與行銷效率</a:t>
            </a:r>
          </a:p>
          <a:p>
            <a:pPr lvl="1" eaLnBrk="1" hangingPunct="1">
              <a:lnSpc>
                <a:spcPct val="125000"/>
              </a:lnSpc>
              <a:spcBef>
                <a:spcPct val="10000"/>
              </a:spcBef>
              <a:buSzTx/>
              <a:buFontTx/>
              <a:buNone/>
              <a:defRPr/>
            </a:pPr>
            <a:r>
              <a:rPr lang="en-US" altLang="zh-TW" smtClean="0"/>
              <a:t>-- </a:t>
            </a:r>
            <a:r>
              <a:rPr lang="zh-TW" altLang="en-US" smtClean="0"/>
              <a:t>如冷凍與倉儲科技提昇物流效率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二、影響服務業的環境因素</a:t>
            </a:r>
            <a:r>
              <a:rPr lang="zh-TW" altLang="en-US" sz="2400"/>
              <a:t> </a:t>
            </a:r>
            <a:r>
              <a:rPr lang="en-US" altLang="zh-TW" sz="2400"/>
              <a:t>19/19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3351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科技發展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資訊科技進步</a:t>
            </a:r>
          </a:p>
        </p:txBody>
      </p:sp>
      <p:sp>
        <p:nvSpPr>
          <p:cNvPr id="38916" name="Line 10"/>
          <p:cNvSpPr>
            <a:spLocks noChangeShapeType="1"/>
          </p:cNvSpPr>
          <p:nvPr/>
        </p:nvSpPr>
        <p:spPr bwMode="auto">
          <a:xfrm>
            <a:off x="2124075" y="27082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258888" y="3141663"/>
            <a:ext cx="72009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更快掌握新產品、競爭者、消費者等資訊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強化顧客服務，發展顧客關係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擴大廣告範圍與開拓行銷通路 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zh-TW" altLang="en-US" sz="2800" smtClean="0"/>
              <a:t>方便物流追蹤、接單與付款程序等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  <a:buFontTx/>
              <a:buChar char="•"/>
              <a:defRPr/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三、台灣服務產業的發展</a:t>
            </a:r>
            <a:r>
              <a:rPr lang="en-US" altLang="zh-TW" sz="2400" smtClean="0">
                <a:latin typeface="Microsoft JhengHei" pitchFamily="34" charset="-120"/>
                <a:ea typeface="Microsoft JhengHei" pitchFamily="34" charset="-120"/>
              </a:rPr>
              <a:t>1/1</a:t>
            </a:r>
          </a:p>
        </p:txBody>
      </p:sp>
      <p:sp>
        <p:nvSpPr>
          <p:cNvPr id="39939" name="Line 11"/>
          <p:cNvSpPr>
            <a:spLocks noChangeShapeType="1"/>
          </p:cNvSpPr>
          <p:nvPr/>
        </p:nvSpPr>
        <p:spPr bwMode="auto">
          <a:xfrm>
            <a:off x="395288" y="3617913"/>
            <a:ext cx="8497887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0" name="Line 13"/>
          <p:cNvSpPr>
            <a:spLocks noChangeShapeType="1"/>
          </p:cNvSpPr>
          <p:nvPr/>
        </p:nvSpPr>
        <p:spPr bwMode="auto">
          <a:xfrm>
            <a:off x="1908175" y="3429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1" name="Line 14"/>
          <p:cNvSpPr>
            <a:spLocks noChangeShapeType="1"/>
          </p:cNvSpPr>
          <p:nvPr/>
        </p:nvSpPr>
        <p:spPr bwMode="auto">
          <a:xfrm>
            <a:off x="3492500" y="34020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2" name="Line 15"/>
          <p:cNvSpPr>
            <a:spLocks noChangeShapeType="1"/>
          </p:cNvSpPr>
          <p:nvPr/>
        </p:nvSpPr>
        <p:spPr bwMode="auto">
          <a:xfrm>
            <a:off x="5076825" y="34020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3" name="Text Box 18"/>
          <p:cNvSpPr txBox="1">
            <a:spLocks noChangeArrowheads="1"/>
          </p:cNvSpPr>
          <p:nvPr/>
        </p:nvSpPr>
        <p:spPr bwMode="auto">
          <a:xfrm>
            <a:off x="1547813" y="37099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800" smtClean="0"/>
              <a:t>1970</a:t>
            </a:r>
          </a:p>
        </p:txBody>
      </p:sp>
      <p:sp>
        <p:nvSpPr>
          <p:cNvPr id="39944" name="Text Box 19"/>
          <p:cNvSpPr txBox="1">
            <a:spLocks noChangeArrowheads="1"/>
          </p:cNvSpPr>
          <p:nvPr/>
        </p:nvSpPr>
        <p:spPr bwMode="auto">
          <a:xfrm>
            <a:off x="4743450" y="37099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800" smtClean="0"/>
              <a:t>1990</a:t>
            </a:r>
          </a:p>
        </p:txBody>
      </p:sp>
      <p:sp>
        <p:nvSpPr>
          <p:cNvPr id="39945" name="Text Box 20"/>
          <p:cNvSpPr txBox="1">
            <a:spLocks noChangeArrowheads="1"/>
          </p:cNvSpPr>
          <p:nvPr/>
        </p:nvSpPr>
        <p:spPr bwMode="auto">
          <a:xfrm>
            <a:off x="6659563" y="37099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1800" smtClean="0">
                <a:ea typeface="標楷體" charset="0"/>
              </a:rPr>
              <a:t>現今</a:t>
            </a:r>
          </a:p>
        </p:txBody>
      </p:sp>
      <p:sp>
        <p:nvSpPr>
          <p:cNvPr id="39946" name="Line 21"/>
          <p:cNvSpPr>
            <a:spLocks noChangeShapeType="1"/>
          </p:cNvSpPr>
          <p:nvPr/>
        </p:nvSpPr>
        <p:spPr bwMode="auto">
          <a:xfrm>
            <a:off x="3492500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7" name="Line 22"/>
          <p:cNvSpPr>
            <a:spLocks noChangeShapeType="1"/>
          </p:cNvSpPr>
          <p:nvPr/>
        </p:nvSpPr>
        <p:spPr bwMode="auto">
          <a:xfrm>
            <a:off x="5076825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8" name="Line 23"/>
          <p:cNvSpPr>
            <a:spLocks noChangeShapeType="1"/>
          </p:cNvSpPr>
          <p:nvPr/>
        </p:nvSpPr>
        <p:spPr bwMode="auto">
          <a:xfrm>
            <a:off x="7019925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39949" name="Text Box 24"/>
          <p:cNvSpPr txBox="1">
            <a:spLocks noChangeArrowheads="1"/>
          </p:cNvSpPr>
          <p:nvPr/>
        </p:nvSpPr>
        <p:spPr bwMode="auto">
          <a:xfrm>
            <a:off x="1285875" y="1703388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冬眠時期 </a:t>
            </a:r>
          </a:p>
        </p:txBody>
      </p:sp>
      <p:sp>
        <p:nvSpPr>
          <p:cNvPr id="39950" name="Rectangle 25"/>
          <p:cNvSpPr>
            <a:spLocks noChangeArrowheads="1"/>
          </p:cNvSpPr>
          <p:nvPr/>
        </p:nvSpPr>
        <p:spPr bwMode="auto">
          <a:xfrm>
            <a:off x="3697288" y="16637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甦醒時期 </a:t>
            </a:r>
          </a:p>
        </p:txBody>
      </p:sp>
      <p:sp>
        <p:nvSpPr>
          <p:cNvPr id="39951" name="Rectangle 26"/>
          <p:cNvSpPr>
            <a:spLocks noChangeArrowheads="1"/>
          </p:cNvSpPr>
          <p:nvPr/>
        </p:nvSpPr>
        <p:spPr bwMode="auto">
          <a:xfrm>
            <a:off x="5580063" y="1557338"/>
            <a:ext cx="107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多元發</a:t>
            </a:r>
          </a:p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展時期 </a:t>
            </a:r>
          </a:p>
        </p:txBody>
      </p:sp>
      <p:sp>
        <p:nvSpPr>
          <p:cNvPr id="39952" name="Text Box 27"/>
          <p:cNvSpPr txBox="1">
            <a:spLocks noChangeArrowheads="1"/>
          </p:cNvSpPr>
          <p:nvPr/>
        </p:nvSpPr>
        <p:spPr bwMode="auto">
          <a:xfrm>
            <a:off x="7688263" y="17732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z="1800" smtClean="0">
                <a:latin typeface="Arial" charset="0"/>
              </a:rPr>
              <a:t>？</a:t>
            </a:r>
          </a:p>
        </p:txBody>
      </p:sp>
      <p:grpSp>
        <p:nvGrpSpPr>
          <p:cNvPr id="55324" name="Group 28"/>
          <p:cNvGrpSpPr>
            <a:grpSpLocks/>
          </p:cNvGrpSpPr>
          <p:nvPr/>
        </p:nvGrpSpPr>
        <p:grpSpPr bwMode="auto">
          <a:xfrm>
            <a:off x="395288" y="4076700"/>
            <a:ext cx="2303462" cy="936625"/>
            <a:chOff x="3152" y="3067"/>
            <a:chExt cx="1451" cy="590"/>
          </a:xfrm>
        </p:grpSpPr>
        <p:sp>
          <p:nvSpPr>
            <p:cNvPr id="39995" name="AutoShape 29"/>
            <p:cNvSpPr>
              <a:spLocks noChangeArrowheads="1"/>
            </p:cNvSpPr>
            <p:nvPr/>
          </p:nvSpPr>
          <p:spPr bwMode="auto">
            <a:xfrm>
              <a:off x="3152" y="3385"/>
              <a:ext cx="1451" cy="272"/>
            </a:xfrm>
            <a:prstGeom prst="wedgeRectCallout">
              <a:avLst>
                <a:gd name="adj1" fmla="val -9407"/>
                <a:gd name="adj2" fmla="val -23456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800" smtClean="0">
                  <a:ea typeface="標楷體" charset="0"/>
                </a:rPr>
                <a:t>第一個加工出口區</a:t>
              </a:r>
            </a:p>
          </p:txBody>
        </p:sp>
        <p:sp>
          <p:nvSpPr>
            <p:cNvPr id="39996" name="Text Box 30"/>
            <p:cNvSpPr txBox="1">
              <a:spLocks noChangeArrowheads="1"/>
            </p:cNvSpPr>
            <p:nvPr/>
          </p:nvSpPr>
          <p:spPr bwMode="auto">
            <a:xfrm>
              <a:off x="3424" y="3067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mtClean="0">
                  <a:solidFill>
                    <a:srgbClr val="FF0066"/>
                  </a:solidFill>
                  <a:ea typeface="標楷體" charset="0"/>
                </a:rPr>
                <a:t>1966</a:t>
              </a:r>
            </a:p>
          </p:txBody>
        </p:sp>
      </p:grpSp>
      <p:grpSp>
        <p:nvGrpSpPr>
          <p:cNvPr id="55327" name="Group 31"/>
          <p:cNvGrpSpPr>
            <a:grpSpLocks/>
          </p:cNvGrpSpPr>
          <p:nvPr/>
        </p:nvGrpSpPr>
        <p:grpSpPr bwMode="auto">
          <a:xfrm>
            <a:off x="827088" y="2349500"/>
            <a:ext cx="1223962" cy="1260475"/>
            <a:chOff x="521" y="1480"/>
            <a:chExt cx="771" cy="794"/>
          </a:xfrm>
        </p:grpSpPr>
        <p:sp>
          <p:nvSpPr>
            <p:cNvPr id="39992" name="AutoShape 32"/>
            <p:cNvSpPr>
              <a:spLocks noChangeArrowheads="1"/>
            </p:cNvSpPr>
            <p:nvPr/>
          </p:nvSpPr>
          <p:spPr bwMode="auto">
            <a:xfrm>
              <a:off x="521" y="1480"/>
              <a:ext cx="771" cy="590"/>
            </a:xfrm>
            <a:prstGeom prst="wedgeRectCallout">
              <a:avLst>
                <a:gd name="adj1" fmla="val 8625"/>
                <a:gd name="adj2" fmla="val 8118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endParaRPr lang="zh-TW" altLang="zh-TW" smtClean="0"/>
            </a:p>
          </p:txBody>
        </p:sp>
        <p:pic>
          <p:nvPicPr>
            <p:cNvPr id="41009" name="Picture 33" descr="old_logo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526"/>
              <a:ext cx="67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4" name="Text Box 34"/>
            <p:cNvSpPr txBox="1">
              <a:spLocks noChangeArrowheads="1"/>
            </p:cNvSpPr>
            <p:nvPr/>
          </p:nvSpPr>
          <p:spPr bwMode="auto">
            <a:xfrm>
              <a:off x="838" y="2024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mtClean="0">
                  <a:solidFill>
                    <a:srgbClr val="FF0066"/>
                  </a:solidFill>
                </a:rPr>
                <a:t>1967</a:t>
              </a:r>
            </a:p>
          </p:txBody>
        </p:sp>
      </p:grpSp>
      <p:grpSp>
        <p:nvGrpSpPr>
          <p:cNvPr id="55331" name="Group 35"/>
          <p:cNvGrpSpPr>
            <a:grpSpLocks/>
          </p:cNvGrpSpPr>
          <p:nvPr/>
        </p:nvGrpSpPr>
        <p:grpSpPr bwMode="auto">
          <a:xfrm>
            <a:off x="2268538" y="2420938"/>
            <a:ext cx="1079500" cy="1549400"/>
            <a:chOff x="1519" y="1525"/>
            <a:chExt cx="680" cy="976"/>
          </a:xfrm>
        </p:grpSpPr>
        <p:sp>
          <p:nvSpPr>
            <p:cNvPr id="39989" name="AutoShape 36"/>
            <p:cNvSpPr>
              <a:spLocks noChangeArrowheads="1"/>
            </p:cNvSpPr>
            <p:nvPr/>
          </p:nvSpPr>
          <p:spPr bwMode="auto">
            <a:xfrm>
              <a:off x="1519" y="1525"/>
              <a:ext cx="680" cy="590"/>
            </a:xfrm>
            <a:prstGeom prst="wedgeRectCallout">
              <a:avLst>
                <a:gd name="adj1" fmla="val 33972"/>
                <a:gd name="adj2" fmla="val 7322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endParaRPr lang="zh-TW" altLang="zh-TW" smtClean="0"/>
            </a:p>
          </p:txBody>
        </p:sp>
        <p:pic>
          <p:nvPicPr>
            <p:cNvPr id="41006" name="Picture 37" descr="7-11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568"/>
              <a:ext cx="52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1" name="Text Box 38"/>
            <p:cNvSpPr txBox="1">
              <a:spLocks noChangeArrowheads="1"/>
            </p:cNvSpPr>
            <p:nvPr/>
          </p:nvSpPr>
          <p:spPr bwMode="auto">
            <a:xfrm>
              <a:off x="1746" y="2251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mtClean="0">
                  <a:solidFill>
                    <a:srgbClr val="FF0066"/>
                  </a:solidFill>
                </a:rPr>
                <a:t>1979</a:t>
              </a:r>
            </a:p>
          </p:txBody>
        </p:sp>
      </p:grpSp>
      <p:grpSp>
        <p:nvGrpSpPr>
          <p:cNvPr id="55335" name="Group 39"/>
          <p:cNvGrpSpPr>
            <a:grpSpLocks/>
          </p:cNvGrpSpPr>
          <p:nvPr/>
        </p:nvGrpSpPr>
        <p:grpSpPr bwMode="auto">
          <a:xfrm>
            <a:off x="2771775" y="4327525"/>
            <a:ext cx="2303463" cy="614363"/>
            <a:chOff x="1746" y="2726"/>
            <a:chExt cx="1451" cy="387"/>
          </a:xfrm>
        </p:grpSpPr>
        <p:sp>
          <p:nvSpPr>
            <p:cNvPr id="39987" name="AutoShape 40"/>
            <p:cNvSpPr>
              <a:spLocks noChangeArrowheads="1"/>
            </p:cNvSpPr>
            <p:nvPr/>
          </p:nvSpPr>
          <p:spPr bwMode="auto">
            <a:xfrm>
              <a:off x="1746" y="2886"/>
              <a:ext cx="1451" cy="227"/>
            </a:xfrm>
            <a:prstGeom prst="wedgeRectCallout">
              <a:avLst>
                <a:gd name="adj1" fmla="val -18986"/>
                <a:gd name="adj2" fmla="val -21916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1800" smtClean="0">
                  <a:ea typeface="標楷體" charset="0"/>
                </a:rPr>
                <a:t>新竹科學工業園區</a:t>
              </a:r>
            </a:p>
          </p:txBody>
        </p:sp>
        <p:sp>
          <p:nvSpPr>
            <p:cNvPr id="39988" name="Text Box 41"/>
            <p:cNvSpPr txBox="1">
              <a:spLocks noChangeArrowheads="1"/>
            </p:cNvSpPr>
            <p:nvPr/>
          </p:nvSpPr>
          <p:spPr bwMode="auto">
            <a:xfrm>
              <a:off x="1945" y="2726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mtClean="0">
                  <a:solidFill>
                    <a:srgbClr val="FF0066"/>
                  </a:solidFill>
                  <a:ea typeface="標楷體" charset="0"/>
                </a:rPr>
                <a:t>1980</a:t>
              </a:r>
            </a:p>
          </p:txBody>
        </p:sp>
      </p:grpSp>
      <p:sp>
        <p:nvSpPr>
          <p:cNvPr id="39957" name="Text Box 42"/>
          <p:cNvSpPr txBox="1">
            <a:spLocks noChangeArrowheads="1"/>
          </p:cNvSpPr>
          <p:nvPr/>
        </p:nvSpPr>
        <p:spPr bwMode="auto">
          <a:xfrm>
            <a:off x="3132138" y="37099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1800" smtClean="0"/>
              <a:t>1980</a:t>
            </a:r>
          </a:p>
        </p:txBody>
      </p:sp>
      <p:grpSp>
        <p:nvGrpSpPr>
          <p:cNvPr id="55339" name="Group 43"/>
          <p:cNvGrpSpPr>
            <a:grpSpLocks/>
          </p:cNvGrpSpPr>
          <p:nvPr/>
        </p:nvGrpSpPr>
        <p:grpSpPr bwMode="auto">
          <a:xfrm>
            <a:off x="3924300" y="2492375"/>
            <a:ext cx="1079500" cy="1549400"/>
            <a:chOff x="2472" y="1570"/>
            <a:chExt cx="680" cy="976"/>
          </a:xfrm>
        </p:grpSpPr>
        <p:sp>
          <p:nvSpPr>
            <p:cNvPr id="39984" name="AutoShape 44"/>
            <p:cNvSpPr>
              <a:spLocks noChangeArrowheads="1"/>
            </p:cNvSpPr>
            <p:nvPr/>
          </p:nvSpPr>
          <p:spPr bwMode="auto">
            <a:xfrm>
              <a:off x="2472" y="1570"/>
              <a:ext cx="680" cy="590"/>
            </a:xfrm>
            <a:prstGeom prst="wedgeRectCallout">
              <a:avLst>
                <a:gd name="adj1" fmla="val -31912"/>
                <a:gd name="adj2" fmla="val 6847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algn="ctr" eaLnBrk="1" hangingPunct="1">
                <a:defRPr/>
              </a:pPr>
              <a:endParaRPr lang="zh-TW" altLang="zh-TW" smtClean="0"/>
            </a:p>
          </p:txBody>
        </p:sp>
        <p:sp>
          <p:nvSpPr>
            <p:cNvPr id="39985" name="Text Box 45"/>
            <p:cNvSpPr txBox="1">
              <a:spLocks noChangeArrowheads="1"/>
            </p:cNvSpPr>
            <p:nvPr/>
          </p:nvSpPr>
          <p:spPr bwMode="auto">
            <a:xfrm>
              <a:off x="2472" y="2296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charset="0"/>
                  <a:ea typeface="新細明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mtClean="0">
                  <a:solidFill>
                    <a:srgbClr val="FF0066"/>
                  </a:solidFill>
                </a:rPr>
                <a:t>1984</a:t>
              </a:r>
            </a:p>
          </p:txBody>
        </p:sp>
        <p:pic>
          <p:nvPicPr>
            <p:cNvPr id="41002" name="Picture 46" descr="2008524154452124_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616"/>
              <a:ext cx="59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43" name="Picture 47" descr="top_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31767" b="-10052"/>
          <a:stretch>
            <a:fillRect/>
          </a:stretch>
        </p:blipFill>
        <p:spPr bwMode="auto">
          <a:xfrm>
            <a:off x="3421063" y="6319838"/>
            <a:ext cx="16557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4" name="Picture 48" descr="2005771116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54971"/>
          <a:stretch>
            <a:fillRect/>
          </a:stretch>
        </p:blipFill>
        <p:spPr bwMode="auto">
          <a:xfrm>
            <a:off x="3779838" y="5949950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5" name="Picture 49" descr="20061111125415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r="22728"/>
          <a:stretch>
            <a:fillRect/>
          </a:stretch>
        </p:blipFill>
        <p:spPr bwMode="auto">
          <a:xfrm>
            <a:off x="4356100" y="5084763"/>
            <a:ext cx="579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6" name="Picture 50" descr="%7B956036AB-B52B-42CA-A1D6-2493A564885D%7D_sogo-logo-80-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r="20067"/>
          <a:stretch>
            <a:fillRect/>
          </a:stretch>
        </p:blipFill>
        <p:spPr bwMode="auto">
          <a:xfrm>
            <a:off x="3492500" y="5084763"/>
            <a:ext cx="612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7" name="Picture 51" descr="TVBS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420938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8" name="Picture 5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3068638"/>
            <a:ext cx="18002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49" name="Picture 53" descr="il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7433" r="24390" b="39081"/>
          <a:stretch>
            <a:fillRect/>
          </a:stretch>
        </p:blipFill>
        <p:spPr bwMode="auto">
          <a:xfrm>
            <a:off x="5291138" y="4083050"/>
            <a:ext cx="15128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0" name="Picture 54" descr="Yahoo!奇摩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7979" r="14931" b="11525"/>
          <a:stretch>
            <a:fillRect/>
          </a:stretch>
        </p:blipFill>
        <p:spPr bwMode="auto">
          <a:xfrm>
            <a:off x="5434013" y="4460875"/>
            <a:ext cx="11525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1" name="Picture 55" descr="pchome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9375" r="14725" b="15001"/>
          <a:stretch>
            <a:fillRect/>
          </a:stretch>
        </p:blipFill>
        <p:spPr bwMode="auto">
          <a:xfrm>
            <a:off x="5434013" y="4981575"/>
            <a:ext cx="12239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52" name="Picture 5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62575" y="5472113"/>
            <a:ext cx="1295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53" name="Picture 57" descr="logo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59483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54" name="Rectangle 58"/>
          <p:cNvSpPr>
            <a:spLocks noChangeArrowheads="1"/>
          </p:cNvSpPr>
          <p:nvPr/>
        </p:nvSpPr>
        <p:spPr bwMode="auto">
          <a:xfrm>
            <a:off x="7569200" y="41132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文化</a:t>
            </a:r>
          </a:p>
        </p:txBody>
      </p:sp>
      <p:sp>
        <p:nvSpPr>
          <p:cNvPr id="55355" name="Rectangle 59"/>
          <p:cNvSpPr>
            <a:spLocks noChangeArrowheads="1"/>
          </p:cNvSpPr>
          <p:nvPr/>
        </p:nvSpPr>
        <p:spPr bwMode="auto">
          <a:xfrm>
            <a:off x="7569200" y="443706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美學 </a:t>
            </a:r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7569200" y="47609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心靈 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7569200" y="508635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zh-TW" altLang="en-US" smtClean="0">
                <a:latin typeface="標楷體" charset="0"/>
                <a:ea typeface="標楷體" charset="0"/>
              </a:rPr>
              <a:t>體驗 </a:t>
            </a:r>
          </a:p>
        </p:txBody>
      </p:sp>
      <p:pic>
        <p:nvPicPr>
          <p:cNvPr id="55358" name="Picture 6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45350" y="2133600"/>
            <a:ext cx="1358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75" name="Line 64"/>
          <p:cNvSpPr>
            <a:spLocks noChangeShapeType="1"/>
          </p:cNvSpPr>
          <p:nvPr/>
        </p:nvSpPr>
        <p:spPr bwMode="auto">
          <a:xfrm>
            <a:off x="7019925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4" grpId="0"/>
      <p:bldP spid="55355" grpId="0"/>
      <p:bldP spid="55356" grpId="0"/>
      <p:bldP spid="553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4"/>
          <p:cNvSpPr>
            <a:spLocks noChangeArrowheads="1"/>
          </p:cNvSpPr>
          <p:nvPr/>
        </p:nvSpPr>
        <p:spPr bwMode="auto">
          <a:xfrm>
            <a:off x="3852863" y="1989138"/>
            <a:ext cx="1800225" cy="15843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鳥瞰服務業</a:t>
            </a:r>
          </a:p>
        </p:txBody>
      </p:sp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3852863" y="4149725"/>
            <a:ext cx="1800225" cy="15843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掌握服務消費者</a:t>
            </a:r>
          </a:p>
          <a:p>
            <a:pPr algn="ctr" eaLnBrk="1" hangingPunct="1">
              <a:defRPr/>
            </a:pPr>
            <a:r>
              <a:rPr lang="zh-TW" altLang="en-US" smtClean="0"/>
              <a:t>與行銷核心</a:t>
            </a: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611188" y="2493963"/>
            <a:ext cx="3313112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1</a:t>
            </a:r>
            <a:r>
              <a:rPr lang="zh-TW" altLang="en-US" smtClean="0"/>
              <a:t>：服務業的崛起與重要性</a:t>
            </a:r>
          </a:p>
        </p:txBody>
      </p:sp>
      <p:sp>
        <p:nvSpPr>
          <p:cNvPr id="40965" name="AutoShape 10"/>
          <p:cNvSpPr>
            <a:spLocks noChangeArrowheads="1"/>
          </p:cNvSpPr>
          <p:nvPr/>
        </p:nvSpPr>
        <p:spPr bwMode="auto">
          <a:xfrm flipH="1">
            <a:off x="5651500" y="2493963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smtClean="0">
                <a:latin typeface="Times New Roman" pitchFamily="18" charset="0"/>
                <a:ea typeface="新細明體" pitchFamily="18" charset="-120"/>
              </a:rPr>
              <a:t>2</a:t>
            </a:r>
            <a:r>
              <a:rPr lang="zh-TW" altLang="en-US" sz="2000" smtClean="0">
                <a:latin typeface="Times New Roman" pitchFamily="18" charset="0"/>
                <a:ea typeface="新細明體" pitchFamily="18" charset="-120"/>
              </a:rPr>
              <a:t>：服務的內涵</a:t>
            </a:r>
          </a:p>
        </p:txBody>
      </p:sp>
      <p:sp>
        <p:nvSpPr>
          <p:cNvPr id="40966" name="AutoShape 12"/>
          <p:cNvSpPr>
            <a:spLocks noChangeArrowheads="1"/>
          </p:cNvSpPr>
          <p:nvPr/>
        </p:nvSpPr>
        <p:spPr bwMode="auto">
          <a:xfrm>
            <a:off x="4572000" y="3644900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40967" name="AutoShape 13"/>
          <p:cNvSpPr>
            <a:spLocks noChangeArrowheads="1"/>
          </p:cNvSpPr>
          <p:nvPr/>
        </p:nvSpPr>
        <p:spPr bwMode="auto">
          <a:xfrm>
            <a:off x="611188" y="4221163"/>
            <a:ext cx="3313112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3</a:t>
            </a:r>
            <a:r>
              <a:rPr lang="zh-TW" altLang="en-US" smtClean="0"/>
              <a:t>：服務業消費者購買</a:t>
            </a:r>
          </a:p>
          <a:p>
            <a:pPr algn="ctr" eaLnBrk="1" hangingPunct="1">
              <a:defRPr/>
            </a:pPr>
            <a:r>
              <a:rPr lang="zh-TW" altLang="en-US" smtClean="0"/>
              <a:t>過程與行為</a:t>
            </a:r>
          </a:p>
        </p:txBody>
      </p:sp>
      <p:sp>
        <p:nvSpPr>
          <p:cNvPr id="40968" name="AutoShape 14"/>
          <p:cNvSpPr>
            <a:spLocks noChangeArrowheads="1"/>
          </p:cNvSpPr>
          <p:nvPr/>
        </p:nvSpPr>
        <p:spPr bwMode="auto">
          <a:xfrm>
            <a:off x="611188" y="5156200"/>
            <a:ext cx="3313112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smtClean="0">
                <a:latin typeface="Times New Roman" pitchFamily="18" charset="0"/>
                <a:ea typeface="新細明體" pitchFamily="18" charset="-120"/>
              </a:rPr>
              <a:t>4</a:t>
            </a:r>
            <a:r>
              <a:rPr lang="zh-TW" altLang="en-US" sz="2000" smtClean="0">
                <a:latin typeface="Times New Roman" pitchFamily="18" charset="0"/>
                <a:ea typeface="新細明體" pitchFamily="18" charset="-120"/>
              </a:rPr>
              <a:t>：顧客知覺價值、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smtClean="0">
                <a:latin typeface="Times New Roman" pitchFamily="18" charset="0"/>
                <a:ea typeface="新細明體" pitchFamily="18" charset="-120"/>
              </a:rPr>
              <a:t>服務品質、顧客滿意度</a:t>
            </a:r>
          </a:p>
        </p:txBody>
      </p:sp>
      <p:sp>
        <p:nvSpPr>
          <p:cNvPr id="40969" name="AutoShape 17"/>
          <p:cNvSpPr>
            <a:spLocks noChangeArrowheads="1"/>
          </p:cNvSpPr>
          <p:nvPr/>
        </p:nvSpPr>
        <p:spPr bwMode="auto">
          <a:xfrm flipH="1">
            <a:off x="5580063" y="4221163"/>
            <a:ext cx="3527425" cy="720725"/>
          </a:xfrm>
          <a:prstGeom prst="homePlate">
            <a:avLst>
              <a:gd name="adj" fmla="val 122357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5</a:t>
            </a:r>
            <a:r>
              <a:rPr lang="zh-TW" altLang="en-US" smtClean="0"/>
              <a:t>：顧客關係與顧客忠誠度</a:t>
            </a:r>
          </a:p>
        </p:txBody>
      </p:sp>
      <p:sp>
        <p:nvSpPr>
          <p:cNvPr id="40970" name="AutoShape 18"/>
          <p:cNvSpPr>
            <a:spLocks noChangeArrowheads="1"/>
          </p:cNvSpPr>
          <p:nvPr/>
        </p:nvSpPr>
        <p:spPr bwMode="auto">
          <a:xfrm flipH="1">
            <a:off x="5651500" y="5229225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6</a:t>
            </a:r>
            <a:r>
              <a:rPr lang="zh-TW" altLang="en-US" smtClean="0"/>
              <a:t>：顧客體驗與體驗行銷</a:t>
            </a:r>
          </a:p>
        </p:txBody>
      </p:sp>
      <p:sp>
        <p:nvSpPr>
          <p:cNvPr id="40971" name="AutoShape 20"/>
          <p:cNvSpPr>
            <a:spLocks noChangeArrowheads="1"/>
          </p:cNvSpPr>
          <p:nvPr/>
        </p:nvSpPr>
        <p:spPr bwMode="auto">
          <a:xfrm>
            <a:off x="4500563" y="5876925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40972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四、課本觀念與架構</a:t>
            </a:r>
            <a:r>
              <a:rPr lang="en-US" altLang="zh-TW" sz="2400"/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前言</a:t>
            </a:r>
            <a:r>
              <a:rPr lang="zh-TW" altLang="en-US" smtClean="0"/>
              <a:t>：沒想到。。。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8921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你的父母年輕時沒想到有。。。</a:t>
            </a:r>
          </a:p>
        </p:txBody>
      </p:sp>
      <p:sp>
        <p:nvSpPr>
          <p:cNvPr id="6148" name="文字方塊 6"/>
          <p:cNvSpPr txBox="1">
            <a:spLocks noChangeArrowheads="1"/>
          </p:cNvSpPr>
          <p:nvPr/>
        </p:nvSpPr>
        <p:spPr bwMode="auto">
          <a:xfrm>
            <a:off x="468313" y="2833688"/>
            <a:ext cx="822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C00000"/>
                </a:solidFill>
              </a:rPr>
              <a:t>手機</a:t>
            </a:r>
            <a:r>
              <a:rPr lang="en-US" altLang="zh-TW">
                <a:solidFill>
                  <a:srgbClr val="C00000"/>
                </a:solidFill>
              </a:rPr>
              <a:t>APP</a:t>
            </a:r>
            <a:r>
              <a:rPr lang="zh-TW" altLang="en-US"/>
              <a:t>，可輕鬆查詢、遊戲、娛樂、購物</a:t>
            </a:r>
          </a:p>
        </p:txBody>
      </p:sp>
      <p:pic>
        <p:nvPicPr>
          <p:cNvPr id="614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629025"/>
            <a:ext cx="5343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8"/>
          <p:cNvSpPr>
            <a:spLocks noChangeArrowheads="1"/>
          </p:cNvSpPr>
          <p:nvPr/>
        </p:nvSpPr>
        <p:spPr bwMode="auto">
          <a:xfrm>
            <a:off x="5651500" y="1268413"/>
            <a:ext cx="3384550" cy="25923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399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41987" name="AutoShape 17"/>
          <p:cNvSpPr>
            <a:spLocks noChangeArrowheads="1"/>
          </p:cNvSpPr>
          <p:nvPr/>
        </p:nvSpPr>
        <p:spPr bwMode="auto">
          <a:xfrm>
            <a:off x="468313" y="1268413"/>
            <a:ext cx="3384550" cy="25923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399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41988" name="Oval 2"/>
          <p:cNvSpPr>
            <a:spLocks noChangeArrowheads="1"/>
          </p:cNvSpPr>
          <p:nvPr/>
        </p:nvSpPr>
        <p:spPr bwMode="auto">
          <a:xfrm>
            <a:off x="3797300" y="1270000"/>
            <a:ext cx="1800225" cy="15843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規劃服務</a:t>
            </a:r>
          </a:p>
          <a:p>
            <a:pPr algn="ctr" eaLnBrk="1" hangingPunct="1">
              <a:defRPr/>
            </a:pPr>
            <a:r>
              <a:rPr lang="zh-TW" altLang="en-US" smtClean="0"/>
              <a:t>行銷策略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3797300" y="5157788"/>
            <a:ext cx="1800225" cy="15843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mtClean="0"/>
              <a:t>強化服務業</a:t>
            </a:r>
          </a:p>
          <a:p>
            <a:pPr algn="ctr" eaLnBrk="1" hangingPunct="1">
              <a:defRPr/>
            </a:pPr>
            <a:r>
              <a:rPr lang="zh-TW" altLang="en-US" smtClean="0"/>
              <a:t>行銷管理</a:t>
            </a:r>
          </a:p>
        </p:txBody>
      </p:sp>
      <p:sp>
        <p:nvSpPr>
          <p:cNvPr id="41990" name="AutoShape 4"/>
          <p:cNvSpPr>
            <a:spLocks noChangeArrowheads="1"/>
          </p:cNvSpPr>
          <p:nvPr/>
        </p:nvSpPr>
        <p:spPr bwMode="auto">
          <a:xfrm>
            <a:off x="539750" y="1412875"/>
            <a:ext cx="3313113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8</a:t>
            </a:r>
            <a:r>
              <a:rPr lang="zh-TW" altLang="en-US" smtClean="0"/>
              <a:t>：服務實體環境</a:t>
            </a:r>
          </a:p>
        </p:txBody>
      </p:sp>
      <p:sp>
        <p:nvSpPr>
          <p:cNvPr id="41991" name="AutoShape 5"/>
          <p:cNvSpPr>
            <a:spLocks noChangeArrowheads="1"/>
          </p:cNvSpPr>
          <p:nvPr/>
        </p:nvSpPr>
        <p:spPr bwMode="auto">
          <a:xfrm flipH="1">
            <a:off x="5508625" y="1341438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11</a:t>
            </a:r>
            <a:r>
              <a:rPr lang="zh-TW" altLang="en-US" smtClean="0"/>
              <a:t>：服務業的定價</a:t>
            </a:r>
          </a:p>
        </p:txBody>
      </p:sp>
      <p:sp>
        <p:nvSpPr>
          <p:cNvPr id="41992" name="AutoShape 6"/>
          <p:cNvSpPr>
            <a:spLocks noChangeArrowheads="1"/>
          </p:cNvSpPr>
          <p:nvPr/>
        </p:nvSpPr>
        <p:spPr bwMode="auto">
          <a:xfrm>
            <a:off x="4589463" y="4724400"/>
            <a:ext cx="287337" cy="431800"/>
          </a:xfrm>
          <a:prstGeom prst="downArrow">
            <a:avLst>
              <a:gd name="adj1" fmla="val 50278"/>
              <a:gd name="adj2" fmla="val 47365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41993" name="AutoShape 7"/>
          <p:cNvSpPr>
            <a:spLocks noChangeArrowheads="1"/>
          </p:cNvSpPr>
          <p:nvPr/>
        </p:nvSpPr>
        <p:spPr bwMode="auto">
          <a:xfrm>
            <a:off x="539750" y="2205038"/>
            <a:ext cx="3313113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9</a:t>
            </a:r>
            <a:r>
              <a:rPr lang="zh-TW" altLang="en-US" smtClean="0"/>
              <a:t>：服務人員</a:t>
            </a:r>
          </a:p>
        </p:txBody>
      </p:sp>
      <p:sp>
        <p:nvSpPr>
          <p:cNvPr id="41994" name="AutoShape 8"/>
          <p:cNvSpPr>
            <a:spLocks noChangeArrowheads="1"/>
          </p:cNvSpPr>
          <p:nvPr/>
        </p:nvSpPr>
        <p:spPr bwMode="auto">
          <a:xfrm>
            <a:off x="539750" y="2997200"/>
            <a:ext cx="3313113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10</a:t>
            </a:r>
            <a:r>
              <a:rPr lang="zh-TW" altLang="en-US" smtClean="0"/>
              <a:t>：服務流程與供需管理</a:t>
            </a:r>
          </a:p>
        </p:txBody>
      </p:sp>
      <p:sp>
        <p:nvSpPr>
          <p:cNvPr id="41995" name="AutoShape 9"/>
          <p:cNvSpPr>
            <a:spLocks noChangeArrowheads="1"/>
          </p:cNvSpPr>
          <p:nvPr/>
        </p:nvSpPr>
        <p:spPr bwMode="auto">
          <a:xfrm flipH="1">
            <a:off x="5508625" y="2133600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12</a:t>
            </a:r>
            <a:r>
              <a:rPr lang="zh-TW" altLang="en-US" smtClean="0"/>
              <a:t>：服務業的溝通</a:t>
            </a:r>
          </a:p>
        </p:txBody>
      </p:sp>
      <p:sp>
        <p:nvSpPr>
          <p:cNvPr id="41996" name="AutoShape 10"/>
          <p:cNvSpPr>
            <a:spLocks noChangeArrowheads="1"/>
          </p:cNvSpPr>
          <p:nvPr/>
        </p:nvSpPr>
        <p:spPr bwMode="auto">
          <a:xfrm flipH="1">
            <a:off x="5508625" y="2924175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lang="en-US" altLang="zh-TW" smtClean="0"/>
              <a:t>13</a:t>
            </a:r>
            <a:r>
              <a:rPr lang="zh-TW" altLang="en-US" smtClean="0"/>
              <a:t>：服務業的通路</a:t>
            </a:r>
          </a:p>
        </p:txBody>
      </p:sp>
      <p:sp>
        <p:nvSpPr>
          <p:cNvPr id="41997" name="AutoShape 12"/>
          <p:cNvSpPr>
            <a:spLocks noChangeArrowheads="1"/>
          </p:cNvSpPr>
          <p:nvPr/>
        </p:nvSpPr>
        <p:spPr bwMode="auto">
          <a:xfrm>
            <a:off x="541338" y="5661025"/>
            <a:ext cx="3313112" cy="720725"/>
          </a:xfrm>
          <a:prstGeom prst="homePlate">
            <a:avLst>
              <a:gd name="adj" fmla="val 114923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14</a:t>
            </a:r>
            <a:r>
              <a:rPr lang="zh-TW" altLang="en-US" smtClean="0"/>
              <a:t>：服務業的企業功能</a:t>
            </a:r>
          </a:p>
          <a:p>
            <a:pPr algn="ctr" eaLnBrk="1" hangingPunct="1">
              <a:defRPr/>
            </a:pPr>
            <a:r>
              <a:rPr lang="zh-TW" altLang="en-US" smtClean="0"/>
              <a:t>與領導</a:t>
            </a:r>
          </a:p>
        </p:txBody>
      </p:sp>
      <p:sp>
        <p:nvSpPr>
          <p:cNvPr id="41998" name="AutoShape 13"/>
          <p:cNvSpPr>
            <a:spLocks noChangeArrowheads="1"/>
          </p:cNvSpPr>
          <p:nvPr/>
        </p:nvSpPr>
        <p:spPr bwMode="auto">
          <a:xfrm flipH="1">
            <a:off x="5508625" y="5661025"/>
            <a:ext cx="3455988" cy="720725"/>
          </a:xfrm>
          <a:prstGeom prst="homePlate">
            <a:avLst>
              <a:gd name="adj" fmla="val 119879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15</a:t>
            </a:r>
            <a:r>
              <a:rPr lang="zh-TW" altLang="en-US" smtClean="0"/>
              <a:t>：服務業的科技應用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886200" y="3933825"/>
            <a:ext cx="1765300" cy="7016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/>
              <a:t>7</a:t>
            </a:r>
            <a:r>
              <a:rPr lang="zh-TW" altLang="en-US" smtClean="0"/>
              <a:t>：服務的</a:t>
            </a:r>
            <a:r>
              <a:rPr lang="en-US" altLang="zh-TW" smtClean="0"/>
              <a:t>STP</a:t>
            </a:r>
          </a:p>
          <a:p>
            <a:pPr algn="ctr" eaLnBrk="1" hangingPunct="1">
              <a:defRPr/>
            </a:pPr>
            <a:r>
              <a:rPr lang="zh-TW" altLang="en-US" smtClean="0"/>
              <a:t>與創新</a:t>
            </a:r>
          </a:p>
        </p:txBody>
      </p:sp>
      <p:sp>
        <p:nvSpPr>
          <p:cNvPr id="42000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/>
              <a:t>四、課本觀念與架構</a:t>
            </a:r>
            <a:r>
              <a:rPr lang="en-US" altLang="zh-TW" sz="2400"/>
              <a:t>2/2</a:t>
            </a:r>
          </a:p>
        </p:txBody>
      </p:sp>
      <p:sp>
        <p:nvSpPr>
          <p:cNvPr id="42001" name="Line 22"/>
          <p:cNvSpPr>
            <a:spLocks noChangeShapeType="1"/>
          </p:cNvSpPr>
          <p:nvPr/>
        </p:nvSpPr>
        <p:spPr bwMode="auto">
          <a:xfrm>
            <a:off x="2701925" y="3860800"/>
            <a:ext cx="719138" cy="50482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42002" name="Line 23"/>
          <p:cNvSpPr>
            <a:spLocks noChangeShapeType="1"/>
          </p:cNvSpPr>
          <p:nvPr/>
        </p:nvSpPr>
        <p:spPr bwMode="auto">
          <a:xfrm flipV="1">
            <a:off x="6084888" y="3860800"/>
            <a:ext cx="719137" cy="50482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前言：沒想到。。。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8921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你幾年前沒想到有。。。</a:t>
            </a:r>
          </a:p>
        </p:txBody>
      </p:sp>
      <p:sp>
        <p:nvSpPr>
          <p:cNvPr id="7172" name="文字方塊 6"/>
          <p:cNvSpPr txBox="1">
            <a:spLocks noChangeArrowheads="1"/>
          </p:cNvSpPr>
          <p:nvPr/>
        </p:nvSpPr>
        <p:spPr bwMode="auto">
          <a:xfrm>
            <a:off x="468313" y="22685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/>
              <a:t>這種瘋狂的</a:t>
            </a:r>
            <a:r>
              <a:rPr lang="zh-TW" altLang="en-US">
                <a:solidFill>
                  <a:srgbClr val="C00000"/>
                </a:solidFill>
              </a:rPr>
              <a:t>遊戲！</a:t>
            </a:r>
            <a:endParaRPr lang="zh-TW" altLang="en-US"/>
          </a:p>
        </p:txBody>
      </p:sp>
      <p:pic>
        <p:nvPicPr>
          <p:cNvPr id="7173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b="8002"/>
          <a:stretch>
            <a:fillRect/>
          </a:stretch>
        </p:blipFill>
        <p:spPr bwMode="auto">
          <a:xfrm>
            <a:off x="812800" y="2852738"/>
            <a:ext cx="74961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前言：沒想到。。。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1828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幾年前你沒想到的，但目前已存在的服務，還有哪些？</a:t>
            </a:r>
          </a:p>
        </p:txBody>
      </p:sp>
      <p:pic>
        <p:nvPicPr>
          <p:cNvPr id="819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3763963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8313" y="2935288"/>
            <a:ext cx="8229600" cy="287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前言：沒想到。。。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85693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icrosoft JhengHei" charset="0"/>
                <a:ea typeface="Microsoft JhengHei" charset="0"/>
                <a:cs typeface="Microsoft JhengHe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kern="0" dirty="0" smtClean="0"/>
              <a:t>這些「沒想到」代表服務業不斷地發展與演變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endParaRPr lang="zh-TW" altLang="en-US" kern="0" dirty="0" smtClean="0"/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kern="0" dirty="0" smtClean="0"/>
              <a:t>掌握服務演變、瞭解服務行銷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kern="0" dirty="0" smtClean="0"/>
              <a:t>對企業的發展、大學生的出路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kern="0" dirty="0" smtClean="0"/>
              <a:t>相當重要。</a:t>
            </a:r>
            <a:endParaRPr lang="zh-TW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大綱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7815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solidFill>
                  <a:srgbClr val="BFBFBF"/>
                </a:solidFill>
                <a:latin typeface="Microsoft JhengHei" pitchFamily="34" charset="-120"/>
                <a:ea typeface="Microsoft JhengHei" pitchFamily="34" charset="-120"/>
              </a:rPr>
              <a:t>前言：沒想到。。。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服務業的重要性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solidFill>
                  <a:srgbClr val="BFBFBF"/>
                </a:solidFill>
                <a:latin typeface="Microsoft JhengHei" pitchFamily="34" charset="-120"/>
                <a:ea typeface="Microsoft JhengHei" pitchFamily="34" charset="-120"/>
              </a:rPr>
              <a:t>影響服務業的環境因素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solidFill>
                  <a:srgbClr val="BFBFBF"/>
                </a:solidFill>
                <a:latin typeface="Microsoft JhengHei" pitchFamily="34" charset="-120"/>
                <a:ea typeface="Microsoft JhengHei" pitchFamily="34" charset="-120"/>
              </a:rPr>
              <a:t>台灣服務產業的發展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solidFill>
                  <a:srgbClr val="BFBFBF"/>
                </a:solidFill>
                <a:latin typeface="Microsoft JhengHei" pitchFamily="34" charset="-120"/>
                <a:ea typeface="Microsoft JhengHei" pitchFamily="34" charset="-120"/>
              </a:rPr>
              <a:t>課本架構與內容簡介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一、服務業的重要性 </a:t>
            </a:r>
            <a:r>
              <a:rPr lang="en-US" altLang="zh-TW" sz="2400" dirty="0" smtClean="0"/>
              <a:t>1</a:t>
            </a:r>
            <a:r>
              <a:rPr lang="uk-UA" altLang="zh-TW" sz="2400" dirty="0" smtClean="0"/>
              <a:t>/10</a:t>
            </a:r>
            <a:endParaRPr lang="en-US" altLang="zh-TW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7815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從三個角度了解服務業的重要性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對經濟發展與就業人口舉足輕重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協助提升企業競爭力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與民眾生活息息相關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2135</Words>
  <Application>Microsoft Office PowerPoint</Application>
  <PresentationFormat>如螢幕大小 (4:3)</PresentationFormat>
  <Paragraphs>309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9" baseType="lpstr">
      <vt:lpstr>Times New Roman</vt:lpstr>
      <vt:lpstr>新細明體</vt:lpstr>
      <vt:lpstr>Arial</vt:lpstr>
      <vt:lpstr>Microsoft JhengHei</vt:lpstr>
      <vt:lpstr>Calibri</vt:lpstr>
      <vt:lpstr>標楷體</vt:lpstr>
      <vt:lpstr>細明體</vt:lpstr>
      <vt:lpstr>Wingdings</vt:lpstr>
      <vt:lpstr>預設簡報設計</vt:lpstr>
      <vt:lpstr>CH1 服務業的崛起與重要性</vt:lpstr>
      <vt:lpstr>大綱</vt:lpstr>
      <vt:lpstr>前言：沒想到。。。</vt:lpstr>
      <vt:lpstr>前言：沒想到。。。</vt:lpstr>
      <vt:lpstr>前言：沒想到。。。</vt:lpstr>
      <vt:lpstr>前言：沒想到。。。</vt:lpstr>
      <vt:lpstr>前言：沒想到。。。</vt:lpstr>
      <vt:lpstr>大綱</vt:lpstr>
      <vt:lpstr>一、服務業的重要性 1/10</vt:lpstr>
      <vt:lpstr>一、服務業的重要性 2/10</vt:lpstr>
      <vt:lpstr>一、服務業的重要性 3/10</vt:lpstr>
      <vt:lpstr>一、服務業的重要性 4/10</vt:lpstr>
      <vt:lpstr>一、服務業的重要性 5/10 </vt:lpstr>
      <vt:lpstr>PowerPoint 簡報</vt:lpstr>
      <vt:lpstr>PowerPoint 簡報</vt:lpstr>
      <vt:lpstr>一、服務業的重要性 8/10</vt:lpstr>
      <vt:lpstr>一、服務業的重要性 9/10</vt:lpstr>
      <vt:lpstr>一、服務業的重要性 10/10</vt:lpstr>
      <vt:lpstr>二、影響服務業的環境因素 1/19</vt:lpstr>
      <vt:lpstr>二、影響服務業的環境因素 2/19</vt:lpstr>
      <vt:lpstr>二、影響服務業的環境因素 3/19</vt:lpstr>
      <vt:lpstr>二、影響服務業的環境因素 4/19</vt:lpstr>
      <vt:lpstr>PowerPoint 簡報</vt:lpstr>
      <vt:lpstr>二、影響服務業的環境因素 6/19</vt:lpstr>
      <vt:lpstr>二、影響服務業的環境因素 7/19</vt:lpstr>
      <vt:lpstr>二、影響服務業的環境因素 8/19</vt:lpstr>
      <vt:lpstr>二、影響服務業的環境因素 9/19</vt:lpstr>
      <vt:lpstr>二、影響服務業的環境因素 10/19</vt:lpstr>
      <vt:lpstr>二、影響服務業的環境因素 11/19</vt:lpstr>
      <vt:lpstr>二、影響服務業的環境因素 12/19</vt:lpstr>
      <vt:lpstr>二、影響服務業的環境因素 13/19</vt:lpstr>
      <vt:lpstr>二、影響服務業的環境因素 14/19</vt:lpstr>
      <vt:lpstr>二、影響服務業的環境因素 15/19</vt:lpstr>
      <vt:lpstr>二、影響服務業的環境因素 16/19</vt:lpstr>
      <vt:lpstr>二、影響服務業的環境因素 17/19</vt:lpstr>
      <vt:lpstr>二、影響服務業的環境因素 18/19</vt:lpstr>
      <vt:lpstr>二、影響服務業的環境因素 19/19</vt:lpstr>
      <vt:lpstr>三、台灣服務產業的發展1/1</vt:lpstr>
      <vt:lpstr>四、課本觀念與架構1/2</vt:lpstr>
      <vt:lpstr>四、課本觀念與架構2/2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 服務業的崛起與重要性</dc:title>
  <dc:creator>Microsoft Office 使用者</dc:creator>
  <cp:lastModifiedBy>NO.43</cp:lastModifiedBy>
  <cp:revision>5</cp:revision>
  <dcterms:created xsi:type="dcterms:W3CDTF">2016-08-10T00:38:16Z</dcterms:created>
  <dcterms:modified xsi:type="dcterms:W3CDTF">2016-08-15T08:34:04Z</dcterms:modified>
</cp:coreProperties>
</file>