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3" r:id="rId4"/>
    <p:sldId id="307" r:id="rId5"/>
    <p:sldId id="260" r:id="rId6"/>
    <p:sldId id="308" r:id="rId7"/>
    <p:sldId id="262" r:id="rId8"/>
    <p:sldId id="310" r:id="rId9"/>
    <p:sldId id="258" r:id="rId10"/>
    <p:sldId id="259" r:id="rId11"/>
    <p:sldId id="264" r:id="rId12"/>
    <p:sldId id="265" r:id="rId13"/>
    <p:sldId id="266" r:id="rId14"/>
    <p:sldId id="309" r:id="rId15"/>
    <p:sldId id="311" r:id="rId16"/>
    <p:sldId id="267" r:id="rId17"/>
    <p:sldId id="276" r:id="rId18"/>
    <p:sldId id="268" r:id="rId19"/>
    <p:sldId id="271" r:id="rId20"/>
    <p:sldId id="272" r:id="rId21"/>
    <p:sldId id="275" r:id="rId22"/>
    <p:sldId id="274" r:id="rId23"/>
    <p:sldId id="299" r:id="rId24"/>
    <p:sldId id="273" r:id="rId25"/>
    <p:sldId id="277" r:id="rId26"/>
    <p:sldId id="312" r:id="rId27"/>
    <p:sldId id="280" r:id="rId28"/>
    <p:sldId id="284" r:id="rId29"/>
    <p:sldId id="286" r:id="rId30"/>
    <p:sldId id="283" r:id="rId31"/>
    <p:sldId id="287" r:id="rId32"/>
    <p:sldId id="282" r:id="rId33"/>
    <p:sldId id="288" r:id="rId34"/>
    <p:sldId id="289" r:id="rId35"/>
    <p:sldId id="281" r:id="rId36"/>
    <p:sldId id="313" r:id="rId37"/>
    <p:sldId id="290" r:id="rId38"/>
    <p:sldId id="294" r:id="rId39"/>
    <p:sldId id="295" r:id="rId40"/>
    <p:sldId id="293" r:id="rId41"/>
    <p:sldId id="296" r:id="rId42"/>
    <p:sldId id="292" r:id="rId43"/>
    <p:sldId id="279" r:id="rId44"/>
    <p:sldId id="297" r:id="rId45"/>
    <p:sldId id="291" r:id="rId46"/>
    <p:sldId id="314" r:id="rId47"/>
    <p:sldId id="303" r:id="rId48"/>
    <p:sldId id="302" r:id="rId49"/>
    <p:sldId id="304" r:id="rId50"/>
    <p:sldId id="300" r:id="rId51"/>
    <p:sldId id="306" r:id="rId52"/>
    <p:sldId id="305" r:id="rId53"/>
    <p:sldId id="301" r:id="rId54"/>
    <p:sldId id="315" r:id="rId55"/>
    <p:sldId id="298" r:id="rId5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5A9"/>
    <a:srgbClr val="F2F2F2"/>
    <a:srgbClr val="66FFFF"/>
    <a:srgbClr val="FFFFCC"/>
    <a:srgbClr val="CCFFFF"/>
    <a:srgbClr val="0033CC"/>
    <a:srgbClr val="CC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5645"/>
  </p:normalViewPr>
  <p:slideViewPr>
    <p:cSldViewPr showGuides="1">
      <p:cViewPr>
        <p:scale>
          <a:sx n="70" d="100"/>
          <a:sy n="70" d="100"/>
        </p:scale>
        <p:origin x="-12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40F037-76C8-8A44-997A-E0BDA1B4E0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832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fld id="{BBF18043-97DF-034C-944E-C4D11B5AE984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92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7950" y="3860800"/>
            <a:ext cx="5951538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7950" y="1916113"/>
            <a:ext cx="5951538" cy="1512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95263" y="40767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3200" dirty="0" smtClean="0">
                <a:latin typeface="Microsoft JhengHei" charset="0"/>
                <a:ea typeface="Microsoft JhengHei" charset="0"/>
                <a:cs typeface="Microsoft JhengHei" charset="0"/>
              </a:rPr>
              <a:t>授課教師：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772791"/>
            <a:ext cx="5873624" cy="1800225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  <a:effectLst/>
                <a:latin typeface="Microsoft JhengHei" charset="0"/>
                <a:ea typeface="Microsoft JhengHei" charset="0"/>
                <a:cs typeface="Microsoft JhengHei" charset="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38300" y="4077072"/>
            <a:ext cx="3125788" cy="556271"/>
          </a:xfrm>
        </p:spPr>
        <p:txBody>
          <a:bodyPr/>
          <a:lstStyle>
            <a:lvl1pPr marL="0" indent="0">
              <a:buFontTx/>
              <a:buNone/>
              <a:defRPr>
                <a:latin typeface="Microsoft JhengHei" charset="0"/>
                <a:ea typeface="Microsoft JhengHei" charset="0"/>
                <a:cs typeface="Microsoft JhengHei" charset="0"/>
              </a:defRPr>
            </a:lvl1pPr>
          </a:lstStyle>
          <a:p>
            <a:pPr lvl="0"/>
            <a:r>
              <a:rPr lang="zh-TW" altLang="en-US" noProof="0" dirty="0" smtClean="0"/>
              <a:t>教師姓名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E7ADB9CB-2BA1-124C-AD8B-ACE1C0A106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7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33A1-DF59-0748-9251-FA1B6A0BF897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200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EEE-5D8C-9C48-A4D6-218AD6E69749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8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框架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solidFill>
            <a:srgbClr val="D6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Microsoft JhengHei" charset="0"/>
                <a:ea typeface="Microsoft JhengHei" charset="0"/>
                <a:cs typeface="Microsoft JhengHei" charset="0"/>
              </a:defRPr>
            </a:lvl1pPr>
            <a:lvl2pPr>
              <a:buClr>
                <a:srgbClr val="C00000"/>
              </a:buClr>
              <a:defRPr>
                <a:latin typeface="Microsoft JhengHei" charset="0"/>
                <a:ea typeface="Microsoft JhengHei" charset="0"/>
                <a:cs typeface="Microsoft JhengHei" charset="0"/>
              </a:defRPr>
            </a:lvl2pPr>
            <a:lvl3pPr>
              <a:buClr>
                <a:srgbClr val="C00000"/>
              </a:buClr>
              <a:defRPr>
                <a:latin typeface="Microsoft JhengHei" charset="0"/>
                <a:ea typeface="Microsoft JhengHei" charset="0"/>
                <a:cs typeface="Microsoft JhengHei" charset="0"/>
              </a:defRPr>
            </a:lvl3pPr>
            <a:lvl4pPr>
              <a:buClr>
                <a:srgbClr val="C00000"/>
              </a:buClr>
              <a:defRPr>
                <a:latin typeface="Microsoft JhengHei" charset="0"/>
                <a:ea typeface="Microsoft JhengHei" charset="0"/>
                <a:cs typeface="Microsoft JhengHei" charset="0"/>
              </a:defRPr>
            </a:lvl4pPr>
            <a:lvl5pPr>
              <a:buClr>
                <a:srgbClr val="C00000"/>
              </a:buClr>
              <a:defRPr>
                <a:latin typeface="Microsoft JhengHei" charset="0"/>
                <a:ea typeface="Microsoft JhengHei" charset="0"/>
                <a:cs typeface="Microsoft JhengHei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605C-79A6-7040-A3D8-4C117A437690}" type="slidenum">
              <a:rPr lang="en-US" altLang="zh-TW"/>
              <a:pPr>
                <a:defRPr/>
              </a:pPr>
              <a:t>‹#›</a:t>
            </a:fld>
            <a:r>
              <a:rPr lang="en-US" altLang="zh-TW" dirty="0"/>
              <a:t>/54</a:t>
            </a:r>
          </a:p>
        </p:txBody>
      </p:sp>
    </p:spTree>
    <p:extLst>
      <p:ext uri="{BB962C8B-B14F-4D97-AF65-F5344CB8AC3E}">
        <p14:creationId xmlns:p14="http://schemas.microsoft.com/office/powerpoint/2010/main" val="26858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AE62-1AD7-FD4E-A16A-3812465D2566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30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7635-E3ED-EB43-8AB2-3FE338C06398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782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5BE3-420D-9D40-BFE3-BCDF40DC86DD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851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3EEF-ABD8-404A-91F7-11293B590BBD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550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9A9F-B811-3540-8FDD-2EFC4E5B43D2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488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F33D-30D6-E245-A421-CF3387CF6711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219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948488" y="63373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E674-E72C-EF4C-946A-04401A1620C7}" type="slidenum">
              <a:rPr lang="en-US" altLang="zh-TW"/>
              <a:pPr>
                <a:defRPr/>
              </a:pPr>
              <a:t>‹#›</a:t>
            </a:fld>
            <a:r>
              <a:rPr lang="bg-BG" altLang="zh-TW" dirty="0"/>
              <a:t>/55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873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框架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solidFill>
            <a:srgbClr val="D6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pPr>
              <a:defRPr/>
            </a:pPr>
            <a:fld id="{9603227C-5FFD-8B46-B1DA-62ADD7A680B7}" type="slidenum">
              <a:rPr lang="en-US" altLang="zh-TW"/>
              <a:pPr>
                <a:defRPr/>
              </a:pPr>
              <a:t>‹#›</a:t>
            </a:fld>
            <a:r>
              <a:rPr lang="en-US" altLang="zh-TW" dirty="0"/>
              <a:t>/54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00000"/>
          </a:solidFill>
          <a:latin typeface="Microsoft JhengHei" charset="0"/>
          <a:ea typeface="Microsoft JhengHei" charset="0"/>
          <a:cs typeface="Microsoft JhengHe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00000"/>
          </a:solidFill>
          <a:effectLst>
            <a:outerShdw blurRad="38100" dist="38100" dir="2700000" algn="tl">
              <a:srgbClr val="C0C0C0"/>
            </a:outerShdw>
          </a:effectLst>
          <a:latin typeface="Microsoft JhengHei" charset="0"/>
          <a:ea typeface="Microsoft JhengHei" charset="0"/>
          <a:cs typeface="Microsoft JhengHe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00000"/>
          </a:solidFill>
          <a:effectLst>
            <a:outerShdw blurRad="38100" dist="38100" dir="2700000" algn="tl">
              <a:srgbClr val="C0C0C0"/>
            </a:outerShdw>
          </a:effectLst>
          <a:latin typeface="Microsoft JhengHei" charset="0"/>
          <a:ea typeface="Microsoft JhengHei" charset="0"/>
          <a:cs typeface="Microsoft JhengHe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00000"/>
          </a:solidFill>
          <a:effectLst>
            <a:outerShdw blurRad="38100" dist="38100" dir="2700000" algn="tl">
              <a:srgbClr val="C0C0C0"/>
            </a:outerShdw>
          </a:effectLst>
          <a:latin typeface="Microsoft JhengHei" charset="0"/>
          <a:ea typeface="Microsoft JhengHei" charset="0"/>
          <a:cs typeface="Microsoft JhengHe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00000"/>
          </a:solidFill>
          <a:effectLst>
            <a:outerShdw blurRad="38100" dist="38100" dir="2700000" algn="tl">
              <a:srgbClr val="C0C0C0"/>
            </a:outerShdw>
          </a:effectLst>
          <a:latin typeface="Microsoft JhengHei" charset="0"/>
          <a:ea typeface="Microsoft JhengHei" charset="0"/>
          <a:cs typeface="Microsoft JhengHei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CC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CC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CC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CC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umimoji="1" sz="32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4"/>
        </a:buBlip>
        <a:defRPr kumimoji="1" sz="28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SzPct val="110000"/>
        <a:buChar char="•"/>
        <a:defRPr kumimoji="1" sz="24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Microsoft JhengHe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773238"/>
            <a:ext cx="5873750" cy="1800225"/>
          </a:xfrm>
        </p:spPr>
        <p:txBody>
          <a:bodyPr/>
          <a:lstStyle/>
          <a:p>
            <a:pPr eaLnBrk="1" hangingPunct="1"/>
            <a:r>
              <a:rPr lang="en-US" altLang="zh-TW"/>
              <a:t>1</a:t>
            </a:r>
            <a:r>
              <a:rPr lang="zh-TW" altLang="en-US"/>
              <a:t> 消費者行為導論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8375" y="4076700"/>
            <a:ext cx="3125788" cy="557213"/>
          </a:xfrm>
        </p:spPr>
        <p:txBody>
          <a:bodyPr/>
          <a:lstStyle/>
          <a:p>
            <a:pPr eaLnBrk="1" hangingPunct="1">
              <a:defRPr/>
            </a:pPr>
            <a:endParaRPr lang="zh-TW" altLang="zh-TW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4800" y="6396334"/>
            <a:ext cx="5814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消費者行為：洞察生活、掌握行銷</a:t>
            </a:r>
            <a:r>
              <a:rPr kumimoji="0" lang="en-US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3e</a:t>
            </a:r>
            <a:r>
              <a:rPr kumimoji="0" lang="zh-TW" altLang="zh-TW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．</a:t>
            </a:r>
            <a:r>
              <a:rPr kumimoji="0"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曾光華</a:t>
            </a:r>
            <a:r>
              <a:rPr kumimoji="0" lang="zh-TW" altLang="zh-TW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著</a:t>
            </a:r>
            <a:r>
              <a:rPr kumimoji="0" lang="zh-TW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．前程文化出版</a:t>
            </a:r>
            <a:endParaRPr kumimoji="0" lang="en-US" altLang="zh-TW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3723913B-057F-1C43-BDCE-60520CDCBBDB}" type="slidenum">
              <a:rPr lang="en-US" altLang="zh-TW" smtClean="0"/>
              <a:pPr eaLnBrk="1" hangingPunct="1">
                <a:defRPr/>
              </a:pPr>
              <a:t>10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消費者的角色與輪廓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消費者的多重角色</a:t>
            </a:r>
          </a:p>
        </p:txBody>
      </p:sp>
      <p:pic>
        <p:nvPicPr>
          <p:cNvPr id="24580" name="Picture 11" descr="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924175"/>
            <a:ext cx="4083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003800" y="1771650"/>
            <a:ext cx="431800" cy="2449513"/>
          </a:xfrm>
          <a:prstGeom prst="wedgeRectCallout">
            <a:avLst>
              <a:gd name="adj1" fmla="val 2940"/>
              <a:gd name="adj2" fmla="val 71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mtClean="0"/>
              <a:t>我想吃麥當勞！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4356100" y="1773238"/>
            <a:ext cx="431800" cy="2305050"/>
          </a:xfrm>
          <a:prstGeom prst="wedgeRectCallout">
            <a:avLst>
              <a:gd name="adj1" fmla="val 2940"/>
              <a:gd name="adj2" fmla="val 6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mtClean="0"/>
              <a:t>好啊！我也想吃！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867400" y="1771650"/>
            <a:ext cx="1871663" cy="720725"/>
          </a:xfrm>
          <a:prstGeom prst="wedgeRectCallout">
            <a:avLst>
              <a:gd name="adj1" fmla="val -37787"/>
              <a:gd name="adj2" fmla="val 113435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TW" altLang="en-US" smtClean="0"/>
              <a:t>不行，麥當勞不健康。。。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395536" y="2492375"/>
            <a:ext cx="2304802" cy="1081088"/>
          </a:xfrm>
          <a:prstGeom prst="wedgeRectCallout">
            <a:avLst>
              <a:gd name="adj1" fmla="val 63106"/>
              <a:gd name="adj2" fmla="val 36199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TW" altLang="en-US" smtClean="0"/>
              <a:t>老公，你小時候還不是吃很多？很久才吃一次有什麼要緊？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6732588" y="2781300"/>
            <a:ext cx="2087562" cy="1079500"/>
          </a:xfrm>
          <a:prstGeom prst="wedgeRectCallout">
            <a:avLst>
              <a:gd name="adj1" fmla="val -73347"/>
              <a:gd name="adj2" fmla="val -19852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TW" altLang="en-US" smtClean="0"/>
              <a:t>好吧，老婆妳去買。我要大薯和雙層牛肉。。。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804025" y="5011738"/>
            <a:ext cx="2012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ea typeface="標楷體" charset="0"/>
              </a:rPr>
              <a:t>使用者：全家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643438" y="5665788"/>
            <a:ext cx="109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ea typeface="標楷體" charset="0"/>
              </a:rPr>
              <a:t>提議者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635375" y="5665788"/>
            <a:ext cx="109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ea typeface="標楷體" charset="0"/>
              </a:rPr>
              <a:t>影響者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555875" y="5665788"/>
            <a:ext cx="109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ea typeface="標楷體" charset="0"/>
              </a:rPr>
              <a:t>影響者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555875" y="5156200"/>
            <a:ext cx="109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ea typeface="標楷體" charset="0"/>
              </a:rPr>
              <a:t>購買者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5778500" y="5653088"/>
            <a:ext cx="109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ea typeface="標楷體" charset="0"/>
              </a:rPr>
              <a:t>決策者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8207" grpId="0" animBg="1"/>
      <p:bldP spid="8208" grpId="0" animBg="1"/>
      <p:bldP spid="8209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17B6C4DB-59C7-C94C-BF3F-74057D32DBC4}" type="slidenum">
              <a:rPr lang="en-US" altLang="zh-TW" smtClean="0"/>
              <a:pPr eaLnBrk="1" hangingPunct="1">
                <a:defRPr/>
              </a:pPr>
              <a:t>11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消費者的角色與輪廓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消費者的多重角色</a:t>
            </a:r>
          </a:p>
        </p:txBody>
      </p:sp>
      <p:sp>
        <p:nvSpPr>
          <p:cNvPr id="19461" name="Rectangle 16"/>
          <p:cNvSpPr>
            <a:spLocks noChangeArrowheads="1"/>
          </p:cNvSpPr>
          <p:nvPr/>
        </p:nvSpPr>
        <p:spPr bwMode="auto">
          <a:xfrm>
            <a:off x="395288" y="2644775"/>
            <a:ext cx="8208962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任何消費者在特定購買情境中與其他人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（家人、同事、同學、鄰居、朋友等）互動時，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可能扮演以上的任何角色。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因此，行銷人員應瞭解誰扮演甚麼角色，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以及如何影響這些角色以帶動銷售。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C477BA01-A2FB-BB4F-A414-2C3BD05793AE}" type="slidenum">
              <a:rPr lang="en-US" altLang="zh-TW" smtClean="0"/>
              <a:pPr eaLnBrk="1" hangingPunct="1">
                <a:defRPr/>
              </a:pPr>
              <a:t>12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消費者的角色與輪廓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消費者的描述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66725" y="2460625"/>
            <a:ext cx="820896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在發展行銷策略時，行銷人員必須選擇目標市場，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並能具體描述目標市場中的消費者。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描述消費者用到兩種變數：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solidFill>
                  <a:srgbClr val="0033CC"/>
                </a:solidFill>
                <a:latin typeface="標楷體" charset="0"/>
                <a:ea typeface="標楷體" charset="0"/>
              </a:rPr>
              <a:t>人口統計變數</a:t>
            </a:r>
            <a:r>
              <a:rPr lang="zh-TW" altLang="en-US" sz="2800" smtClean="0">
                <a:latin typeface="標楷體" charset="0"/>
                <a:ea typeface="標楷體" charset="0"/>
              </a:rPr>
              <a:t>、</a:t>
            </a:r>
            <a:r>
              <a:rPr lang="zh-TW" altLang="en-US" sz="2800" smtClean="0">
                <a:solidFill>
                  <a:srgbClr val="FF0000"/>
                </a:solidFill>
                <a:latin typeface="標楷體" charset="0"/>
                <a:ea typeface="標楷體" charset="0"/>
              </a:rPr>
              <a:t>心理統計變數</a:t>
            </a:r>
            <a:r>
              <a:rPr lang="zh-TW" altLang="en-US" sz="2800" smtClean="0">
                <a:latin typeface="標楷體" charset="0"/>
                <a:ea typeface="標楷體" charset="0"/>
              </a:rPr>
              <a:t>。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8613" y="4792663"/>
            <a:ext cx="5972175" cy="37623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0033CC"/>
                </a:solidFill>
              </a:rPr>
              <a:t>基本背景，如性別、年齡、所得、職業、教育、家庭等 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1258888" y="4508500"/>
            <a:ext cx="865187" cy="28892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284663" y="5376863"/>
            <a:ext cx="394176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包含人格特質、生活型態、價值觀等 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372225" y="4508500"/>
            <a:ext cx="647700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2BE9C412-949E-2C40-9C51-180DB0EB619A}" type="slidenum">
              <a:rPr lang="en-US" altLang="zh-TW" smtClean="0"/>
              <a:pPr eaLnBrk="1" hangingPunct="1">
                <a:defRPr/>
              </a:pPr>
              <a:t>13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消費者的角色與輪廓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消費者的描述</a:t>
            </a:r>
          </a:p>
        </p:txBody>
      </p:sp>
      <p:pic>
        <p:nvPicPr>
          <p:cNvPr id="27652" name="Picture 7" descr="xinsrc_1120606181526953323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/>
          <a:stretch>
            <a:fillRect/>
          </a:stretch>
        </p:blipFill>
        <p:spPr bwMode="auto">
          <a:xfrm>
            <a:off x="6354784" y="2708920"/>
            <a:ext cx="2509231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23850" y="2492375"/>
            <a:ext cx="5976938" cy="22923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000" smtClean="0"/>
              <a:t>她們從大學或研究所畢業不到兩年，是</a:t>
            </a:r>
            <a:r>
              <a:rPr lang="en-US" altLang="zh-TW" sz="2000" smtClean="0"/>
              <a:t>20</a:t>
            </a:r>
            <a:r>
              <a:rPr lang="zh-TW" altLang="en-US" sz="2000" smtClean="0"/>
              <a:t>多歲的都會上班族。對工作雖偶有怨言，卻渴望在工作上有所表現，並受到公司賞識；為了讓專業更為精進，願意花錢進修，但最大宗的支出還是在美容保養品。最重要的休閒是週末假日時和男友或姊妹淘逛街購物看電影。。。</a:t>
            </a: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6300788" y="2852738"/>
            <a:ext cx="3587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620838" y="4868863"/>
            <a:ext cx="4895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以上描述稱為</a:t>
            </a:r>
            <a:r>
              <a:rPr lang="zh-TW" altLang="en-US" sz="2400" smtClean="0">
                <a:solidFill>
                  <a:srgbClr val="FF0000"/>
                </a:solidFill>
                <a:latin typeface="標楷體" charset="0"/>
                <a:ea typeface="標楷體" charset="0"/>
              </a:rPr>
              <a:t>消費者輪廓</a:t>
            </a:r>
            <a:r>
              <a:rPr lang="zh-TW" altLang="en-US" sz="2400" smtClean="0">
                <a:latin typeface="標楷體" charset="0"/>
                <a:ea typeface="標楷體" charset="0"/>
              </a:rPr>
              <a:t>。</a:t>
            </a:r>
          </a:p>
          <a:p>
            <a:pPr algn="r"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輪廓越具體清晰，</a:t>
            </a:r>
          </a:p>
          <a:p>
            <a:pPr algn="r"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企業越能掌握行銷管理的方向。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E6DF5AAF-A16E-844C-A7CA-47328FEFE857}" type="slidenum">
              <a:rPr lang="en-US" altLang="zh-TW" smtClean="0"/>
              <a:pPr eaLnBrk="1" hangingPunct="1">
                <a:defRPr/>
              </a:pPr>
              <a:t>14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消費者的角色與輪廓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消費者的描述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124075" y="5342284"/>
            <a:ext cx="48958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400" dirty="0" smtClean="0">
                <a:latin typeface="標楷體" charset="0"/>
                <a:ea typeface="標楷體" charset="0"/>
              </a:rPr>
              <a:t>你如何描述這位爸爸的輪廓？</a:t>
            </a:r>
          </a:p>
        </p:txBody>
      </p:sp>
      <p:pic>
        <p:nvPicPr>
          <p:cNvPr id="28677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8880"/>
            <a:ext cx="28146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420888"/>
            <a:ext cx="333533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96567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39405"/>
            <a:ext cx="25273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B9020B05-36C8-644D-A214-FB1171FB76AF}" type="slidenum">
              <a:rPr lang="en-US" altLang="zh-TW" smtClean="0"/>
              <a:pPr eaLnBrk="1" hangingPunct="1">
                <a:defRPr/>
              </a:pPr>
              <a:t>15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前言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：你能逃避消費者角色？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消費者的角色與輪廓</a:t>
            </a:r>
          </a:p>
          <a:p>
            <a:pPr eaLnBrk="1" hangingPunct="1">
              <a:defRPr/>
            </a:pPr>
            <a:r>
              <a:rPr lang="zh-TW" altLang="en-US" dirty="0"/>
              <a:t>消費者行為的意義與特性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為何學習消費者行為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有害的消費者行為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消費者行為研究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49475"/>
            <a:ext cx="8021638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FF30A701-5F96-834A-9AD8-3735D83F9C6F}" type="slidenum">
              <a:rPr lang="en-US" altLang="zh-TW" smtClean="0"/>
              <a:pPr eaLnBrk="1" hangingPunct="1">
                <a:defRPr/>
              </a:pPr>
              <a:t>16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何謂「消費者行為」？</a:t>
            </a:r>
          </a:p>
          <a:p>
            <a:pPr lvl="1" eaLnBrk="1" hangingPunct="1">
              <a:defRPr/>
            </a:pPr>
            <a:endParaRPr lang="en-US" altLang="zh-TW" dirty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279525" y="4652963"/>
            <a:ext cx="6584950" cy="1758950"/>
          </a:xfrm>
          <a:prstGeom prst="rect">
            <a:avLst/>
          </a:prstGeom>
          <a:solidFill>
            <a:srgbClr val="F2F2F2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SzPct val="110000"/>
              <a:buChar char="•"/>
              <a:defRPr kumimoji="1" sz="24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800">
                <a:latin typeface="Arial" charset="0"/>
                <a:ea typeface="標楷體" charset="0"/>
              </a:rPr>
              <a:t>消費者為了滿足某種需求或追求某種利益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800">
                <a:latin typeface="Arial" charset="0"/>
                <a:ea typeface="標楷體" charset="0"/>
              </a:rPr>
              <a:t>而評估、獲取、使用與處置產品時，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800">
                <a:latin typeface="Arial" charset="0"/>
                <a:ea typeface="標楷體" charset="0"/>
              </a:rPr>
              <a:t>所涉及的</a:t>
            </a:r>
            <a:r>
              <a:rPr lang="zh-TW" altLang="en-US" sz="2800" u="sng">
                <a:latin typeface="Arial" charset="0"/>
                <a:ea typeface="標楷體" charset="0"/>
              </a:rPr>
              <a:t>過程、心智活動與外在行為</a:t>
            </a:r>
            <a:r>
              <a:rPr lang="zh-TW" altLang="en-US" sz="2800">
                <a:latin typeface="Arial" charset="0"/>
                <a:ea typeface="標楷體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4A88C505-1103-BB4B-ABBD-3510E0BDB5E1}" type="slidenum">
              <a:rPr lang="en-US" altLang="zh-TW" smtClean="0"/>
              <a:pPr eaLnBrk="1" hangingPunct="1">
                <a:defRPr/>
              </a:pPr>
              <a:t>17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多種利益引發消費者行為</a:t>
            </a:r>
          </a:p>
          <a:p>
            <a:pPr lvl="1" eaLnBrk="1" hangingPunct="1">
              <a:defRPr/>
            </a:pPr>
            <a:r>
              <a:rPr lang="zh-TW" altLang="en-US"/>
              <a:t>消費者行為涉及的產品形式很多元</a:t>
            </a:r>
          </a:p>
          <a:p>
            <a:pPr lvl="1" eaLnBrk="1" hangingPunct="1">
              <a:defRPr/>
            </a:pPr>
            <a:r>
              <a:rPr lang="zh-TW" altLang="en-US"/>
              <a:t>消費者行為經歷購買前中後三個階段</a:t>
            </a:r>
          </a:p>
          <a:p>
            <a:pPr lvl="1" eaLnBrk="1" hangingPunct="1">
              <a:defRPr/>
            </a:pPr>
            <a:r>
              <a:rPr lang="zh-TW" altLang="en-US"/>
              <a:t>內外在力量影響消費者的心智活動與外在行為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786C1F2-5964-CA47-96E6-EAB868439146}" type="slidenum">
              <a:rPr lang="en-US" altLang="zh-TW" smtClean="0"/>
              <a:pPr eaLnBrk="1" hangingPunct="1">
                <a:defRPr/>
              </a:pPr>
              <a:t>18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多種利益引發消費者行為 </a:t>
            </a:r>
          </a:p>
          <a:p>
            <a:pPr lvl="2" eaLnBrk="1" hangingPunct="1"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92275" y="3429000"/>
            <a:ext cx="643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由產品屬性直接帶來的最基本好處或實用價值 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539750" y="2997200"/>
            <a:ext cx="2555875" cy="2232025"/>
            <a:chOff x="340" y="1888"/>
            <a:chExt cx="1610" cy="1406"/>
          </a:xfrm>
        </p:grpSpPr>
        <p:sp>
          <p:nvSpPr>
            <p:cNvPr id="24586" name="Rectangle 6"/>
            <p:cNvSpPr>
              <a:spLocks noChangeArrowheads="1"/>
            </p:cNvSpPr>
            <p:nvPr/>
          </p:nvSpPr>
          <p:spPr bwMode="auto">
            <a:xfrm>
              <a:off x="340" y="2432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b="1" smtClean="0">
                  <a:solidFill>
                    <a:srgbClr val="FF0000"/>
                  </a:solidFill>
                  <a:latin typeface="標楷體" charset="0"/>
                  <a:ea typeface="標楷體" charset="0"/>
                </a:rPr>
                <a:t>利益</a:t>
              </a:r>
            </a:p>
          </p:txBody>
        </p:sp>
        <p:sp>
          <p:nvSpPr>
            <p:cNvPr id="24587" name="AutoShape 8"/>
            <p:cNvSpPr>
              <a:spLocks/>
            </p:cNvSpPr>
            <p:nvPr/>
          </p:nvSpPr>
          <p:spPr bwMode="auto">
            <a:xfrm>
              <a:off x="930" y="1979"/>
              <a:ext cx="90" cy="1224"/>
            </a:xfrm>
            <a:prstGeom prst="leftBracket">
              <a:avLst>
                <a:gd name="adj" fmla="val 11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4588" name="Rectangle 9"/>
            <p:cNvSpPr>
              <a:spLocks noChangeArrowheads="1"/>
            </p:cNvSpPr>
            <p:nvPr/>
          </p:nvSpPr>
          <p:spPr bwMode="auto">
            <a:xfrm>
              <a:off x="1066" y="1888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smtClean="0">
                  <a:solidFill>
                    <a:srgbClr val="FF0000"/>
                  </a:solidFill>
                  <a:latin typeface="標楷體" charset="0"/>
                  <a:ea typeface="標楷體" charset="0"/>
                </a:rPr>
                <a:t>功能利益</a:t>
              </a:r>
            </a:p>
          </p:txBody>
        </p:sp>
        <p:sp>
          <p:nvSpPr>
            <p:cNvPr id="24589" name="Rectangle 10"/>
            <p:cNvSpPr>
              <a:spLocks noChangeArrowheads="1"/>
            </p:cNvSpPr>
            <p:nvPr/>
          </p:nvSpPr>
          <p:spPr bwMode="auto">
            <a:xfrm>
              <a:off x="1066" y="3006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smtClean="0">
                  <a:solidFill>
                    <a:srgbClr val="FF0000"/>
                  </a:solidFill>
                  <a:latin typeface="標楷體" charset="0"/>
                  <a:ea typeface="標楷體" charset="0"/>
                </a:rPr>
                <a:t>心理利益</a:t>
              </a:r>
            </a:p>
          </p:txBody>
        </p:sp>
      </p:grp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692275" y="5157788"/>
            <a:ext cx="7056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心情、形象、社會關係等因使用產品而獲得好處；與成就感、受他人尊敬或自我實現等有關。 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516688" y="2708275"/>
            <a:ext cx="1708150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衣物：保暖</a:t>
            </a:r>
          </a:p>
          <a:p>
            <a:pPr eaLnBrk="1" hangingPunct="1"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汽車：運載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516688" y="4443413"/>
            <a:ext cx="231775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衣物：心情愉快</a:t>
            </a:r>
          </a:p>
          <a:p>
            <a:pPr eaLnBrk="1" hangingPunct="1"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汽車：提昇形象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4" grpId="0"/>
      <p:bldP spid="18445" grpId="0" animBg="1"/>
      <p:bldP spid="184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99A78253-3C19-7F4B-862C-D612DFF237E9}" type="slidenum">
              <a:rPr lang="en-US" altLang="zh-TW" smtClean="0"/>
              <a:pPr eaLnBrk="1" hangingPunct="1">
                <a:defRPr/>
              </a:pPr>
              <a:t>19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多種利益引發消費者行為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68313" y="2933700"/>
            <a:ext cx="8675687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ea typeface="標楷體" charset="0"/>
              </a:rPr>
              <a:t>以上兩大利益只是粗略的劃分，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ea typeface="標楷體" charset="0"/>
              </a:rPr>
              <a:t>任何產品提供的利益可分得更細、更具體。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ea typeface="標楷體" charset="0"/>
              </a:rPr>
              <a:t>這些利益，因消費者的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ea typeface="標楷體" charset="0"/>
              </a:rPr>
              <a:t>購買動機、對產品的認知、購買情境等，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ea typeface="標楷體" charset="0"/>
              </a:rPr>
              <a:t>以及產品的款式、功能、價位、服務、訴求等而異。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A8C63AB8-FF9E-4D46-8260-6456D0116BBF}" type="slidenum">
              <a:rPr lang="en-US" altLang="zh-TW" smtClean="0"/>
              <a:pPr eaLnBrk="1" hangingPunct="1">
                <a:defRPr/>
              </a:pPr>
              <a:t>2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前言</a:t>
            </a:r>
            <a:r>
              <a:rPr lang="zh-TW" altLang="en-US" dirty="0" smtClean="0"/>
              <a:t>：你能逃避消費者角色？</a:t>
            </a:r>
            <a:endParaRPr lang="zh-TW" altLang="en-US" dirty="0"/>
          </a:p>
          <a:p>
            <a:pPr eaLnBrk="1" hangingPunct="1">
              <a:defRPr/>
            </a:pPr>
            <a:r>
              <a:rPr lang="zh-TW" altLang="en-US" dirty="0"/>
              <a:t>消費者的角色與輪廓</a:t>
            </a:r>
          </a:p>
          <a:p>
            <a:pPr eaLnBrk="1" hangingPunct="1">
              <a:defRPr/>
            </a:pPr>
            <a:r>
              <a:rPr lang="zh-TW" altLang="en-US" dirty="0"/>
              <a:t>消費者行為的意義與特性</a:t>
            </a:r>
          </a:p>
          <a:p>
            <a:pPr eaLnBrk="1" hangingPunct="1">
              <a:defRPr/>
            </a:pPr>
            <a:r>
              <a:rPr lang="zh-TW" altLang="en-US" dirty="0"/>
              <a:t>為何學習消費者行為</a:t>
            </a:r>
          </a:p>
          <a:p>
            <a:pPr eaLnBrk="1" hangingPunct="1">
              <a:defRPr/>
            </a:pPr>
            <a:r>
              <a:rPr lang="zh-TW" altLang="en-US" dirty="0"/>
              <a:t>有害的消費者行為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消費者行為研究</a:t>
            </a:r>
          </a:p>
          <a:p>
            <a:pPr eaLnBrk="1" hangingPunct="1">
              <a:defRPr/>
            </a:pPr>
            <a:r>
              <a:rPr lang="zh-TW" altLang="en-US" dirty="0"/>
              <a:t>消費者行為模式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E389090-10B1-2A4E-8B99-257936EFD93D}" type="slidenum">
              <a:rPr lang="en-US" altLang="zh-TW" smtClean="0"/>
              <a:pPr eaLnBrk="1" hangingPunct="1">
                <a:defRPr/>
              </a:pPr>
              <a:t>20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6627" name="Rectangle 20"/>
          <p:cNvSpPr>
            <a:spLocks noChangeArrowheads="1"/>
          </p:cNvSpPr>
          <p:nvPr/>
        </p:nvSpPr>
        <p:spPr bwMode="auto">
          <a:xfrm>
            <a:off x="142875" y="3500438"/>
            <a:ext cx="8893175" cy="3313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消費者行為涉及的產品形式很多元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7950" y="2852738"/>
            <a:ext cx="887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smtClean="0">
                <a:solidFill>
                  <a:srgbClr val="FF0000"/>
                </a:solidFill>
                <a:latin typeface="標楷體" charset="0"/>
                <a:ea typeface="標楷體" charset="0"/>
              </a:rPr>
              <a:t>產品</a:t>
            </a:r>
            <a:r>
              <a:rPr lang="zh-TW" altLang="en-US" sz="2400" smtClean="0">
                <a:latin typeface="標楷體" charset="0"/>
                <a:ea typeface="標楷體" charset="0"/>
              </a:rPr>
              <a:t>：任何提供給市場以滿足消費者某方面需求或利益的東西 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1187450" y="5943600"/>
            <a:ext cx="2649538" cy="819150"/>
            <a:chOff x="748" y="3744"/>
            <a:chExt cx="1669" cy="516"/>
          </a:xfrm>
        </p:grpSpPr>
        <p:pic>
          <p:nvPicPr>
            <p:cNvPr id="34836" name="Picture 6" descr="j023899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" y="3744"/>
              <a:ext cx="672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6" name="Rectangle 7"/>
            <p:cNvSpPr>
              <a:spLocks noChangeArrowheads="1"/>
            </p:cNvSpPr>
            <p:nvPr/>
          </p:nvSpPr>
          <p:spPr bwMode="auto">
            <a:xfrm>
              <a:off x="748" y="3887"/>
              <a:ext cx="10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66"/>
                </a:buClr>
                <a:buSzPct val="110000"/>
                <a:buChar char="•"/>
                <a:defRPr kumimoji="1" sz="24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3pPr>
              <a:lvl4pPr marL="1600200" indent="-228600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FontTx/>
                <a:buChar char="•"/>
                <a:defRPr/>
              </a:pPr>
              <a:r>
                <a:rPr lang="zh-TW" altLang="en-US" sz="2400" smtClean="0">
                  <a:solidFill>
                    <a:schemeClr val="tx2"/>
                  </a:solidFill>
                  <a:latin typeface="Times New Roman" charset="0"/>
                  <a:ea typeface="標楷體" charset="0"/>
                </a:rPr>
                <a:t>個人</a:t>
              </a:r>
              <a:r>
                <a:rPr lang="en-US" altLang="zh-TW" sz="2400" smtClean="0">
                  <a:solidFill>
                    <a:schemeClr val="tx2"/>
                  </a:solidFill>
                  <a:latin typeface="Times New Roman" charset="0"/>
                  <a:ea typeface="標楷體" charset="0"/>
                </a:rPr>
                <a:t>/</a:t>
              </a:r>
              <a:r>
                <a:rPr lang="zh-TW" altLang="en-US" sz="2400" smtClean="0">
                  <a:solidFill>
                    <a:schemeClr val="tx2"/>
                  </a:solidFill>
                  <a:latin typeface="Times New Roman" charset="0"/>
                  <a:ea typeface="標楷體" charset="0"/>
                </a:rPr>
                <a:t>組織</a:t>
              </a:r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1187450" y="4800600"/>
            <a:ext cx="2057400" cy="1039813"/>
            <a:chOff x="1056" y="2616"/>
            <a:chExt cx="1296" cy="655"/>
          </a:xfrm>
        </p:grpSpPr>
        <p:sp>
          <p:nvSpPr>
            <p:cNvPr id="26643" name="Rectangle 12"/>
            <p:cNvSpPr>
              <a:spLocks noChangeArrowheads="1"/>
            </p:cNvSpPr>
            <p:nvPr/>
          </p:nvSpPr>
          <p:spPr bwMode="auto">
            <a:xfrm>
              <a:off x="1056" y="2791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FontTx/>
                <a:buChar char="•"/>
                <a:defRPr/>
              </a:pPr>
              <a:r>
                <a:rPr lang="zh-TW" altLang="en-US" sz="2400" smtClean="0">
                  <a:solidFill>
                    <a:schemeClr val="tx2"/>
                  </a:solidFill>
                  <a:latin typeface="Times New Roman" charset="0"/>
                  <a:ea typeface="標楷體" charset="0"/>
                </a:rPr>
                <a:t>服務</a:t>
              </a:r>
            </a:p>
          </p:txBody>
        </p:sp>
        <p:pic>
          <p:nvPicPr>
            <p:cNvPr id="34835" name="Picture 13" descr="j03200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616"/>
              <a:ext cx="672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4449763" y="3683000"/>
            <a:ext cx="1922462" cy="898525"/>
            <a:chOff x="2832" y="1933"/>
            <a:chExt cx="1211" cy="566"/>
          </a:xfrm>
        </p:grpSpPr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2832" y="2088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FontTx/>
                <a:buChar char="•"/>
                <a:defRPr/>
              </a:pPr>
              <a:r>
                <a:rPr lang="zh-TW" altLang="en-US" sz="2400" smtClean="0">
                  <a:solidFill>
                    <a:schemeClr val="tx2"/>
                  </a:solidFill>
                  <a:latin typeface="Times New Roman" charset="0"/>
                  <a:ea typeface="標楷體" charset="0"/>
                </a:rPr>
                <a:t>事件</a:t>
              </a:r>
            </a:p>
          </p:txBody>
        </p:sp>
        <p:pic>
          <p:nvPicPr>
            <p:cNvPr id="26642" name="Picture 16" descr="pe03452_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933"/>
              <a:ext cx="619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427538" y="6164263"/>
            <a:ext cx="326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TW" altLang="en-US" sz="24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理念   </a:t>
            </a:r>
            <a:r>
              <a:rPr lang="zh-TW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少吃肉，救地球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1187450" y="3717925"/>
            <a:ext cx="2132013" cy="935038"/>
            <a:chOff x="947" y="2342"/>
            <a:chExt cx="1343" cy="589"/>
          </a:xfrm>
        </p:grpSpPr>
        <p:sp>
          <p:nvSpPr>
            <p:cNvPr id="26639" name="Rectangle 10"/>
            <p:cNvSpPr>
              <a:spLocks noChangeArrowheads="1"/>
            </p:cNvSpPr>
            <p:nvPr/>
          </p:nvSpPr>
          <p:spPr bwMode="auto">
            <a:xfrm>
              <a:off x="947" y="2496"/>
              <a:ext cx="7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FontTx/>
                <a:buChar char="•"/>
                <a:defRPr/>
              </a:pPr>
              <a:r>
                <a:rPr lang="zh-TW" altLang="en-US" sz="2400" smtClean="0">
                  <a:solidFill>
                    <a:schemeClr val="tx2"/>
                  </a:solidFill>
                  <a:latin typeface="Times New Roman" charset="0"/>
                  <a:ea typeface="標楷體" charset="0"/>
                </a:rPr>
                <a:t>製成品</a:t>
              </a:r>
            </a:p>
          </p:txBody>
        </p:sp>
        <p:pic>
          <p:nvPicPr>
            <p:cNvPr id="34831" name="Picture 22" descr="ANd9GcR9ivsC6OoMWMjm1KhctnxpEAQ9lFo1oXfcmcMAAI61bPeCFoSv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342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4427538" y="4797425"/>
            <a:ext cx="1960562" cy="1023938"/>
            <a:chOff x="2789" y="3022"/>
            <a:chExt cx="1235" cy="645"/>
          </a:xfrm>
        </p:grpSpPr>
        <p:sp>
          <p:nvSpPr>
            <p:cNvPr id="26637" name="Rectangle 34"/>
            <p:cNvSpPr>
              <a:spLocks noChangeArrowheads="1"/>
            </p:cNvSpPr>
            <p:nvPr/>
          </p:nvSpPr>
          <p:spPr bwMode="auto">
            <a:xfrm>
              <a:off x="2789" y="3187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FontTx/>
                <a:buChar char="•"/>
                <a:defRPr/>
              </a:pPr>
              <a:r>
                <a:rPr lang="zh-TW" altLang="en-US" sz="2400" smtClean="0">
                  <a:solidFill>
                    <a:schemeClr val="tx2"/>
                  </a:solidFill>
                  <a:latin typeface="Times New Roman" charset="0"/>
                  <a:ea typeface="標楷體" charset="0"/>
                </a:rPr>
                <a:t>地方</a:t>
              </a:r>
            </a:p>
          </p:txBody>
        </p:sp>
        <p:pic>
          <p:nvPicPr>
            <p:cNvPr id="34829" name="Picture 37" descr="taiwan-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022"/>
              <a:ext cx="645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41A452A2-D497-5C42-B587-8F4EC9521503}" type="slidenum">
              <a:rPr lang="en-US" altLang="zh-TW" smtClean="0"/>
              <a:pPr eaLnBrk="1" hangingPunct="1">
                <a:defRPr/>
              </a:pPr>
              <a:t>21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消費者行為經歷購買前中後三個階段</a:t>
            </a:r>
          </a:p>
        </p:txBody>
      </p:sp>
      <p:grpSp>
        <p:nvGrpSpPr>
          <p:cNvPr id="35844" name="Group 10"/>
          <p:cNvGrpSpPr>
            <a:grpSpLocks/>
          </p:cNvGrpSpPr>
          <p:nvPr/>
        </p:nvGrpSpPr>
        <p:grpSpPr bwMode="auto">
          <a:xfrm>
            <a:off x="323850" y="4365625"/>
            <a:ext cx="8604250" cy="358775"/>
            <a:chOff x="204" y="2750"/>
            <a:chExt cx="5420" cy="226"/>
          </a:xfrm>
        </p:grpSpPr>
        <p:sp>
          <p:nvSpPr>
            <p:cNvPr id="27661" name="Line 4"/>
            <p:cNvSpPr>
              <a:spLocks noChangeShapeType="1"/>
            </p:cNvSpPr>
            <p:nvPr/>
          </p:nvSpPr>
          <p:spPr bwMode="auto">
            <a:xfrm>
              <a:off x="204" y="2976"/>
              <a:ext cx="54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>
              <a:off x="204" y="2750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7663" name="Line 6"/>
            <p:cNvSpPr>
              <a:spLocks noChangeShapeType="1"/>
            </p:cNvSpPr>
            <p:nvPr/>
          </p:nvSpPr>
          <p:spPr bwMode="auto">
            <a:xfrm>
              <a:off x="2018" y="2750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7664" name="Line 7"/>
            <p:cNvSpPr>
              <a:spLocks noChangeShapeType="1"/>
            </p:cNvSpPr>
            <p:nvPr/>
          </p:nvSpPr>
          <p:spPr bwMode="auto">
            <a:xfrm>
              <a:off x="3833" y="2750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</p:grp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187450" y="479583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solidFill>
                  <a:srgbClr val="0033CC"/>
                </a:solidFill>
              </a:rPr>
              <a:t>購買前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4049713" y="479583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solidFill>
                  <a:srgbClr val="0033CC"/>
                </a:solidFill>
              </a:rPr>
              <a:t>購買中</a:t>
            </a:r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6870700" y="479583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solidFill>
                  <a:srgbClr val="0033CC"/>
                </a:solidFill>
              </a:rPr>
              <a:t>購買後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95288" y="3775075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000" smtClean="0">
                <a:solidFill>
                  <a:srgbClr val="FF0000"/>
                </a:solidFill>
              </a:rPr>
              <a:t>決策的資訊與品質</a:t>
            </a:r>
          </a:p>
        </p:txBody>
      </p:sp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323850" y="3116263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/>
              <a:t>消費者重視：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148013" y="3576638"/>
            <a:ext cx="247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000" smtClean="0">
                <a:solidFill>
                  <a:srgbClr val="FF0000"/>
                </a:solidFill>
              </a:rPr>
              <a:t>產品品質與價格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000" smtClean="0">
                <a:solidFill>
                  <a:srgbClr val="FF0000"/>
                </a:solidFill>
              </a:rPr>
              <a:t>服務品質、購買體驗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100763" y="3789363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000" smtClean="0">
                <a:solidFill>
                  <a:srgbClr val="FF0000"/>
                </a:solidFill>
              </a:rPr>
              <a:t>產品的功能與心理利益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25616" grpId="0"/>
      <p:bldP spid="256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31821BC6-05D3-B240-89AC-070C3852A545}" type="slidenum">
              <a:rPr lang="en-US" altLang="zh-TW" smtClean="0"/>
              <a:pPr eaLnBrk="1" hangingPunct="1">
                <a:defRPr/>
              </a:pPr>
              <a:t>22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068638"/>
            <a:ext cx="6084888" cy="3673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464050" y="2276475"/>
            <a:ext cx="1439863" cy="7207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2879725" y="2276475"/>
            <a:ext cx="1439863" cy="720725"/>
          </a:xfrm>
          <a:prstGeom prst="homePlate">
            <a:avLst>
              <a:gd name="adj" fmla="val 49945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1295400" y="2276475"/>
            <a:ext cx="1438275" cy="720725"/>
          </a:xfrm>
          <a:prstGeom prst="homePlate">
            <a:avLst>
              <a:gd name="adj" fmla="val 4989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1331913" y="2419350"/>
            <a:ext cx="109855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solidFill>
                  <a:schemeClr val="tx2"/>
                </a:solidFill>
              </a:rPr>
              <a:t>購買之前</a:t>
            </a: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2916238" y="2419350"/>
            <a:ext cx="109855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solidFill>
                  <a:schemeClr val="tx2"/>
                </a:solidFill>
              </a:rPr>
              <a:t>購買當中</a:t>
            </a:r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4625975" y="2419350"/>
            <a:ext cx="109855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solidFill>
                  <a:schemeClr val="tx2"/>
                </a:solidFill>
              </a:rPr>
              <a:t>購買之後</a:t>
            </a: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250825" y="36449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SzPct val="110000"/>
              <a:buChar char="•"/>
              <a:defRPr kumimoji="1" sz="24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b="1" smtClean="0">
                <a:solidFill>
                  <a:schemeClr val="tx2"/>
                </a:solidFill>
                <a:latin typeface="Arial" charset="0"/>
                <a:ea typeface="新細明體" charset="0"/>
              </a:rPr>
              <a:t>成本</a:t>
            </a:r>
            <a:r>
              <a:rPr lang="en-US" altLang="zh-TW" sz="2000" b="1" smtClean="0">
                <a:solidFill>
                  <a:schemeClr val="tx2"/>
                </a:solidFill>
                <a:latin typeface="Arial" charset="0"/>
                <a:ea typeface="新細明體" charset="0"/>
              </a:rPr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b="1" smtClean="0">
                <a:solidFill>
                  <a:schemeClr val="tx2"/>
                </a:solidFill>
                <a:latin typeface="Arial" charset="0"/>
                <a:ea typeface="新細明體" charset="0"/>
              </a:rPr>
              <a:t>代價</a:t>
            </a:r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214313" y="5373688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SzPct val="110000"/>
              <a:buChar char="•"/>
              <a:defRPr kumimoji="1" sz="24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b="1" smtClean="0">
                <a:solidFill>
                  <a:schemeClr val="tx2"/>
                </a:solidFill>
                <a:latin typeface="Arial" charset="0"/>
                <a:ea typeface="新細明體" charset="0"/>
              </a:rPr>
              <a:t>品質</a:t>
            </a:r>
            <a:r>
              <a:rPr lang="en-US" altLang="zh-TW" sz="2000" b="1" smtClean="0">
                <a:solidFill>
                  <a:schemeClr val="tx2"/>
                </a:solidFill>
                <a:latin typeface="Arial" charset="0"/>
                <a:ea typeface="新細明體" charset="0"/>
              </a:rPr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b="1" smtClean="0">
                <a:solidFill>
                  <a:schemeClr val="tx2"/>
                </a:solidFill>
                <a:latin typeface="Arial" charset="0"/>
                <a:ea typeface="新細明體" charset="0"/>
              </a:rPr>
              <a:t>利益</a:t>
            </a:r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4925" y="4868863"/>
            <a:ext cx="6011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>
            <a:off x="1150938" y="31400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69850" y="6669088"/>
            <a:ext cx="5976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>
            <a:off x="71438" y="314007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6046788" y="31400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>
            <a:off x="2806700" y="31400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>
            <a:off x="4462463" y="31400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6046788" y="3643313"/>
            <a:ext cx="1423987" cy="2376487"/>
            <a:chOff x="3809" y="1932"/>
            <a:chExt cx="897" cy="1497"/>
          </a:xfrm>
        </p:grpSpPr>
        <p:sp>
          <p:nvSpPr>
            <p:cNvPr id="28727" name="AutoShape 21"/>
            <p:cNvSpPr>
              <a:spLocks noChangeArrowheads="1"/>
            </p:cNvSpPr>
            <p:nvPr/>
          </p:nvSpPr>
          <p:spPr bwMode="auto">
            <a:xfrm>
              <a:off x="3809" y="1932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8728" name="AutoShape 22"/>
            <p:cNvSpPr>
              <a:spLocks noChangeArrowheads="1"/>
            </p:cNvSpPr>
            <p:nvPr/>
          </p:nvSpPr>
          <p:spPr bwMode="auto">
            <a:xfrm>
              <a:off x="3809" y="3021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28729" name="Rectangle 23"/>
            <p:cNvSpPr>
              <a:spLocks noChangeArrowheads="1"/>
            </p:cNvSpPr>
            <p:nvPr/>
          </p:nvSpPr>
          <p:spPr bwMode="auto">
            <a:xfrm>
              <a:off x="4036" y="1932"/>
              <a:ext cx="670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Blip>
                  <a:blip r:embed="rId3"/>
                </a:buBlip>
                <a:defRPr kumimoji="1" sz="28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66"/>
                </a:buClr>
                <a:buSzPct val="110000"/>
                <a:buChar char="•"/>
                <a:defRPr kumimoji="1" sz="24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3pPr>
              <a:lvl4pPr marL="1600200" indent="-228600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整體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成本</a:t>
              </a:r>
              <a:r>
                <a:rPr lang="en-US" altLang="zh-TW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/</a:t>
              </a:r>
              <a:r>
                <a:rPr lang="zh-TW" altLang="en-US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代價</a:t>
              </a:r>
            </a:p>
          </p:txBody>
        </p:sp>
        <p:sp>
          <p:nvSpPr>
            <p:cNvPr id="28730" name="Rectangle 24"/>
            <p:cNvSpPr>
              <a:spLocks noChangeArrowheads="1"/>
            </p:cNvSpPr>
            <p:nvPr/>
          </p:nvSpPr>
          <p:spPr bwMode="auto">
            <a:xfrm>
              <a:off x="4036" y="3021"/>
              <a:ext cx="670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Blip>
                  <a:blip r:embed="rId3"/>
                </a:buBlip>
                <a:defRPr kumimoji="1" sz="28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66"/>
                </a:buClr>
                <a:buSzPct val="110000"/>
                <a:buChar char="•"/>
                <a:defRPr kumimoji="1" sz="24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3pPr>
              <a:lvl4pPr marL="1600200" indent="-228600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整體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品質</a:t>
              </a:r>
              <a:r>
                <a:rPr lang="en-US" altLang="zh-TW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/</a:t>
              </a:r>
              <a:r>
                <a:rPr lang="zh-TW" altLang="en-US" sz="1600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利益</a:t>
              </a:r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7486650" y="3932238"/>
            <a:ext cx="1585913" cy="1800225"/>
            <a:chOff x="4716" y="2114"/>
            <a:chExt cx="999" cy="1134"/>
          </a:xfrm>
        </p:grpSpPr>
        <p:sp>
          <p:nvSpPr>
            <p:cNvPr id="28722" name="Rectangle 26"/>
            <p:cNvSpPr>
              <a:spLocks noChangeArrowheads="1"/>
            </p:cNvSpPr>
            <p:nvPr/>
          </p:nvSpPr>
          <p:spPr bwMode="auto">
            <a:xfrm>
              <a:off x="5080" y="2477"/>
              <a:ext cx="635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600" b="1" smtClean="0">
                  <a:solidFill>
                    <a:schemeClr val="tx2"/>
                  </a:solidFill>
                </a:rPr>
                <a:t>顧客</a:t>
              </a:r>
            </a:p>
            <a:p>
              <a:pPr algn="ctr" eaLnBrk="1" hangingPunct="1">
                <a:defRPr/>
              </a:pPr>
              <a:r>
                <a:rPr lang="zh-TW" altLang="en-US" sz="1600" b="1" smtClean="0">
                  <a:solidFill>
                    <a:schemeClr val="tx2"/>
                  </a:solidFill>
                </a:rPr>
                <a:t>知覺價值</a:t>
              </a:r>
            </a:p>
          </p:txBody>
        </p:sp>
        <p:sp>
          <p:nvSpPr>
            <p:cNvPr id="28723" name="Line 27"/>
            <p:cNvSpPr>
              <a:spLocks noChangeShapeType="1"/>
            </p:cNvSpPr>
            <p:nvPr/>
          </p:nvSpPr>
          <p:spPr bwMode="auto">
            <a:xfrm>
              <a:off x="4852" y="2114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8724" name="Line 28"/>
            <p:cNvSpPr>
              <a:spLocks noChangeShapeType="1"/>
            </p:cNvSpPr>
            <p:nvPr/>
          </p:nvSpPr>
          <p:spPr bwMode="auto">
            <a:xfrm>
              <a:off x="4716" y="211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8725" name="Line 29"/>
            <p:cNvSpPr>
              <a:spLocks noChangeShapeType="1"/>
            </p:cNvSpPr>
            <p:nvPr/>
          </p:nvSpPr>
          <p:spPr bwMode="auto">
            <a:xfrm>
              <a:off x="471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8726" name="AutoShape 30"/>
            <p:cNvSpPr>
              <a:spLocks noChangeArrowheads="1"/>
            </p:cNvSpPr>
            <p:nvPr/>
          </p:nvSpPr>
          <p:spPr bwMode="auto">
            <a:xfrm>
              <a:off x="4852" y="2477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28695" name="Line 31"/>
          <p:cNvSpPr>
            <a:spLocks noChangeShapeType="1"/>
          </p:cNvSpPr>
          <p:nvPr/>
        </p:nvSpPr>
        <p:spPr bwMode="auto">
          <a:xfrm>
            <a:off x="71438" y="31400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grpSp>
        <p:nvGrpSpPr>
          <p:cNvPr id="24608" name="Group 32"/>
          <p:cNvGrpSpPr>
            <a:grpSpLocks/>
          </p:cNvGrpSpPr>
          <p:nvPr/>
        </p:nvGrpSpPr>
        <p:grpSpPr bwMode="auto">
          <a:xfrm>
            <a:off x="1366838" y="3068638"/>
            <a:ext cx="4681537" cy="1800225"/>
            <a:chOff x="861" y="1570"/>
            <a:chExt cx="2949" cy="1134"/>
          </a:xfrm>
        </p:grpSpPr>
        <p:sp>
          <p:nvSpPr>
            <p:cNvPr id="28709" name="Rectangle 33"/>
            <p:cNvSpPr>
              <a:spLocks noChangeArrowheads="1"/>
            </p:cNvSpPr>
            <p:nvPr/>
          </p:nvSpPr>
          <p:spPr bwMode="auto">
            <a:xfrm>
              <a:off x="877" y="1720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b="1" u="sng" smtClean="0">
                  <a:solidFill>
                    <a:schemeClr val="tx2"/>
                  </a:solidFill>
                </a:rPr>
                <a:t>蒐集成本</a:t>
              </a:r>
            </a:p>
          </p:txBody>
        </p:sp>
        <p:sp>
          <p:nvSpPr>
            <p:cNvPr id="28710" name="Rectangle 34"/>
            <p:cNvSpPr>
              <a:spLocks noChangeArrowheads="1"/>
            </p:cNvSpPr>
            <p:nvPr/>
          </p:nvSpPr>
          <p:spPr bwMode="auto">
            <a:xfrm>
              <a:off x="1956" y="1933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產品金額</a:t>
              </a:r>
            </a:p>
          </p:txBody>
        </p:sp>
        <p:sp>
          <p:nvSpPr>
            <p:cNvPr id="28711" name="Rectangle 35"/>
            <p:cNvSpPr>
              <a:spLocks noChangeArrowheads="1"/>
            </p:cNvSpPr>
            <p:nvPr/>
          </p:nvSpPr>
          <p:spPr bwMode="auto">
            <a:xfrm>
              <a:off x="1949" y="240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心力代價</a:t>
              </a:r>
            </a:p>
          </p:txBody>
        </p:sp>
        <p:sp>
          <p:nvSpPr>
            <p:cNvPr id="28712" name="Rectangle 36"/>
            <p:cNvSpPr>
              <a:spLocks noChangeArrowheads="1"/>
            </p:cNvSpPr>
            <p:nvPr/>
          </p:nvSpPr>
          <p:spPr bwMode="auto">
            <a:xfrm>
              <a:off x="2993" y="162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b="1" u="sng" smtClean="0">
                  <a:solidFill>
                    <a:schemeClr val="tx2"/>
                  </a:solidFill>
                </a:rPr>
                <a:t>使用成本</a:t>
              </a:r>
            </a:p>
          </p:txBody>
        </p:sp>
        <p:sp>
          <p:nvSpPr>
            <p:cNvPr id="28713" name="Rectangle 37"/>
            <p:cNvSpPr>
              <a:spLocks noChangeArrowheads="1"/>
            </p:cNvSpPr>
            <p:nvPr/>
          </p:nvSpPr>
          <p:spPr bwMode="auto">
            <a:xfrm>
              <a:off x="2993" y="2265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心理代價</a:t>
              </a:r>
            </a:p>
          </p:txBody>
        </p:sp>
        <p:sp>
          <p:nvSpPr>
            <p:cNvPr id="28714" name="Rectangle 38"/>
            <p:cNvSpPr>
              <a:spLocks noChangeArrowheads="1"/>
            </p:cNvSpPr>
            <p:nvPr/>
          </p:nvSpPr>
          <p:spPr bwMode="auto">
            <a:xfrm>
              <a:off x="2857" y="2492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社會關係代價</a:t>
              </a:r>
            </a:p>
          </p:txBody>
        </p:sp>
        <p:sp>
          <p:nvSpPr>
            <p:cNvPr id="28715" name="Rectangle 39"/>
            <p:cNvSpPr>
              <a:spLocks noChangeArrowheads="1"/>
            </p:cNvSpPr>
            <p:nvPr/>
          </p:nvSpPr>
          <p:spPr bwMode="auto">
            <a:xfrm>
              <a:off x="2797" y="2038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保養與維修成本</a:t>
              </a:r>
            </a:p>
          </p:txBody>
        </p:sp>
        <p:sp>
          <p:nvSpPr>
            <p:cNvPr id="28716" name="Rectangle 40"/>
            <p:cNvSpPr>
              <a:spLocks noChangeArrowheads="1"/>
            </p:cNvSpPr>
            <p:nvPr/>
          </p:nvSpPr>
          <p:spPr bwMode="auto">
            <a:xfrm>
              <a:off x="1956" y="217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時間代價</a:t>
              </a:r>
            </a:p>
          </p:txBody>
        </p:sp>
        <p:sp>
          <p:nvSpPr>
            <p:cNvPr id="28717" name="Rectangle 41"/>
            <p:cNvSpPr>
              <a:spLocks noChangeArrowheads="1"/>
            </p:cNvSpPr>
            <p:nvPr/>
          </p:nvSpPr>
          <p:spPr bwMode="auto">
            <a:xfrm>
              <a:off x="1956" y="172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b="1" u="sng" smtClean="0">
                  <a:solidFill>
                    <a:schemeClr val="tx2"/>
                  </a:solidFill>
                </a:rPr>
                <a:t>取得成本</a:t>
              </a:r>
            </a:p>
          </p:txBody>
        </p:sp>
        <p:sp>
          <p:nvSpPr>
            <p:cNvPr id="28718" name="Rectangle 42"/>
            <p:cNvSpPr>
              <a:spLocks noChangeArrowheads="1"/>
            </p:cNvSpPr>
            <p:nvPr/>
          </p:nvSpPr>
          <p:spPr bwMode="auto">
            <a:xfrm>
              <a:off x="861" y="215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心力代價</a:t>
              </a:r>
            </a:p>
          </p:txBody>
        </p:sp>
        <p:sp>
          <p:nvSpPr>
            <p:cNvPr id="28719" name="Rectangle 43"/>
            <p:cNvSpPr>
              <a:spLocks noChangeArrowheads="1"/>
            </p:cNvSpPr>
            <p:nvPr/>
          </p:nvSpPr>
          <p:spPr bwMode="auto">
            <a:xfrm>
              <a:off x="868" y="1932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時間代價</a:t>
              </a:r>
            </a:p>
          </p:txBody>
        </p:sp>
        <p:sp>
          <p:nvSpPr>
            <p:cNvPr id="28720" name="Line 44"/>
            <p:cNvSpPr>
              <a:spLocks noChangeShapeType="1"/>
            </p:cNvSpPr>
            <p:nvPr/>
          </p:nvSpPr>
          <p:spPr bwMode="auto">
            <a:xfrm>
              <a:off x="3628" y="157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8721" name="Rectangle 45"/>
            <p:cNvSpPr>
              <a:spLocks noChangeArrowheads="1"/>
            </p:cNvSpPr>
            <p:nvPr/>
          </p:nvSpPr>
          <p:spPr bwMode="auto">
            <a:xfrm>
              <a:off x="2993" y="181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操作成本</a:t>
              </a:r>
            </a:p>
          </p:txBody>
        </p:sp>
      </p:grpSp>
      <p:grpSp>
        <p:nvGrpSpPr>
          <p:cNvPr id="24622" name="Group 46"/>
          <p:cNvGrpSpPr>
            <a:grpSpLocks/>
          </p:cNvGrpSpPr>
          <p:nvPr/>
        </p:nvGrpSpPr>
        <p:grpSpPr bwMode="auto">
          <a:xfrm>
            <a:off x="1146175" y="5011738"/>
            <a:ext cx="4792663" cy="1439862"/>
            <a:chOff x="722" y="2794"/>
            <a:chExt cx="3019" cy="907"/>
          </a:xfrm>
        </p:grpSpPr>
        <p:sp>
          <p:nvSpPr>
            <p:cNvPr id="28699" name="Rectangle 47"/>
            <p:cNvSpPr>
              <a:spLocks noChangeArrowheads="1"/>
            </p:cNvSpPr>
            <p:nvPr/>
          </p:nvSpPr>
          <p:spPr bwMode="auto">
            <a:xfrm>
              <a:off x="794" y="2794"/>
              <a:ext cx="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kumimoji="1" sz="32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Blip>
                  <a:blip r:embed="rId3"/>
                </a:buBlip>
                <a:defRPr kumimoji="1" sz="28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66"/>
                </a:buClr>
                <a:buSzPct val="110000"/>
                <a:buChar char="•"/>
                <a:defRPr kumimoji="1" sz="24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3pPr>
              <a:lvl4pPr marL="1600200" indent="-228600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Microsoft JhengHei" charset="0"/>
                  <a:ea typeface="Microsoft JhengHei" charset="0"/>
                  <a:cs typeface="Microsoft JhengHei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charset="0"/>
                  <a:cs typeface="Microsoft Jheng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600" b="1" u="sng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期望品質</a:t>
              </a:r>
              <a:r>
                <a:rPr lang="en-US" altLang="zh-TW" sz="1600" b="1" u="sng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/</a:t>
              </a:r>
              <a:r>
                <a:rPr lang="zh-TW" altLang="en-US" sz="1600" b="1" u="sng" smtClean="0">
                  <a:solidFill>
                    <a:schemeClr val="tx2"/>
                  </a:solidFill>
                  <a:latin typeface="Arial" charset="0"/>
                  <a:ea typeface="新細明體" charset="0"/>
                </a:rPr>
                <a:t>利益</a:t>
              </a:r>
            </a:p>
          </p:txBody>
        </p:sp>
        <p:sp>
          <p:nvSpPr>
            <p:cNvPr id="28700" name="Rectangle 48"/>
            <p:cNvSpPr>
              <a:spLocks noChangeArrowheads="1"/>
            </p:cNvSpPr>
            <p:nvPr/>
          </p:nvSpPr>
          <p:spPr bwMode="auto">
            <a:xfrm>
              <a:off x="1965" y="279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600" b="1" u="sng" smtClean="0">
                  <a:solidFill>
                    <a:schemeClr val="tx2"/>
                  </a:solidFill>
                </a:rPr>
                <a:t>交易品質</a:t>
              </a:r>
            </a:p>
          </p:txBody>
        </p:sp>
        <p:sp>
          <p:nvSpPr>
            <p:cNvPr id="28701" name="Rectangle 49"/>
            <p:cNvSpPr>
              <a:spLocks noChangeArrowheads="1"/>
            </p:cNvSpPr>
            <p:nvPr/>
          </p:nvSpPr>
          <p:spPr bwMode="auto">
            <a:xfrm>
              <a:off x="2947" y="279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600" b="1" u="sng" smtClean="0">
                  <a:solidFill>
                    <a:schemeClr val="tx2"/>
                  </a:solidFill>
                </a:rPr>
                <a:t>消費利益</a:t>
              </a:r>
            </a:p>
          </p:txBody>
        </p:sp>
        <p:sp>
          <p:nvSpPr>
            <p:cNvPr id="28702" name="Rectangle 50"/>
            <p:cNvSpPr>
              <a:spLocks noChangeArrowheads="1"/>
            </p:cNvSpPr>
            <p:nvPr/>
          </p:nvSpPr>
          <p:spPr bwMode="auto">
            <a:xfrm>
              <a:off x="1956" y="302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商店形象</a:t>
              </a:r>
            </a:p>
          </p:txBody>
        </p:sp>
        <p:sp>
          <p:nvSpPr>
            <p:cNvPr id="28703" name="Rectangle 51"/>
            <p:cNvSpPr>
              <a:spLocks noChangeArrowheads="1"/>
            </p:cNvSpPr>
            <p:nvPr/>
          </p:nvSpPr>
          <p:spPr bwMode="auto">
            <a:xfrm>
              <a:off x="1949" y="3248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服務品質</a:t>
              </a:r>
            </a:p>
          </p:txBody>
        </p:sp>
        <p:sp>
          <p:nvSpPr>
            <p:cNvPr id="28704" name="Rectangle 52"/>
            <p:cNvSpPr>
              <a:spLocks noChangeArrowheads="1"/>
            </p:cNvSpPr>
            <p:nvPr/>
          </p:nvSpPr>
          <p:spPr bwMode="auto">
            <a:xfrm>
              <a:off x="1949" y="348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購買體驗</a:t>
              </a:r>
            </a:p>
          </p:txBody>
        </p:sp>
        <p:sp>
          <p:nvSpPr>
            <p:cNvPr id="28705" name="Rectangle 53"/>
            <p:cNvSpPr>
              <a:spLocks noChangeArrowheads="1"/>
            </p:cNvSpPr>
            <p:nvPr/>
          </p:nvSpPr>
          <p:spPr bwMode="auto">
            <a:xfrm>
              <a:off x="2857" y="3021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產品功能利益</a:t>
              </a:r>
            </a:p>
          </p:txBody>
        </p:sp>
        <p:sp>
          <p:nvSpPr>
            <p:cNvPr id="28706" name="Rectangle 54"/>
            <p:cNvSpPr>
              <a:spLocks noChangeArrowheads="1"/>
            </p:cNvSpPr>
            <p:nvPr/>
          </p:nvSpPr>
          <p:spPr bwMode="auto">
            <a:xfrm>
              <a:off x="2954" y="3248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心理利益</a:t>
              </a:r>
            </a:p>
          </p:txBody>
        </p:sp>
        <p:sp>
          <p:nvSpPr>
            <p:cNvPr id="28707" name="Rectangle 55"/>
            <p:cNvSpPr>
              <a:spLocks noChangeArrowheads="1"/>
            </p:cNvSpPr>
            <p:nvPr/>
          </p:nvSpPr>
          <p:spPr bwMode="auto">
            <a:xfrm>
              <a:off x="722" y="3036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交易品質的期望</a:t>
              </a:r>
            </a:p>
          </p:txBody>
        </p:sp>
        <p:sp>
          <p:nvSpPr>
            <p:cNvPr id="28708" name="Rectangle 56"/>
            <p:cNvSpPr>
              <a:spLocks noChangeArrowheads="1"/>
            </p:cNvSpPr>
            <p:nvPr/>
          </p:nvSpPr>
          <p:spPr bwMode="auto">
            <a:xfrm>
              <a:off x="722" y="3248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600" smtClean="0">
                  <a:solidFill>
                    <a:schemeClr val="tx2"/>
                  </a:solidFill>
                </a:rPr>
                <a:t>消費利益的期望</a:t>
              </a:r>
            </a:p>
          </p:txBody>
        </p:sp>
      </p:grpSp>
      <p:sp>
        <p:nvSpPr>
          <p:cNvPr id="28698" name="Line 57"/>
          <p:cNvSpPr>
            <a:spLocks noChangeShapeType="1"/>
          </p:cNvSpPr>
          <p:nvPr/>
        </p:nvSpPr>
        <p:spPr bwMode="auto">
          <a:xfrm>
            <a:off x="5651500" y="3141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CD96900-DE04-7D44-844D-E5E09A9DD85F}" type="slidenum">
              <a:rPr lang="en-US" altLang="zh-TW" smtClean="0"/>
              <a:pPr eaLnBrk="1" hangingPunct="1">
                <a:defRPr/>
              </a:pPr>
              <a:t>23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內外在力量影響消費者的心智活動與外在行為</a:t>
            </a: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539750" y="2708275"/>
            <a:ext cx="6624638" cy="1255713"/>
            <a:chOff x="340" y="1706"/>
            <a:chExt cx="4173" cy="791"/>
          </a:xfrm>
        </p:grpSpPr>
        <p:sp>
          <p:nvSpPr>
            <p:cNvPr id="29706" name="Rectangle 5"/>
            <p:cNvSpPr>
              <a:spLocks noChangeArrowheads="1"/>
            </p:cNvSpPr>
            <p:nvPr/>
          </p:nvSpPr>
          <p:spPr bwMode="auto">
            <a:xfrm>
              <a:off x="340" y="1933"/>
              <a:ext cx="4173" cy="56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25000"/>
                </a:spcBef>
                <a:defRPr/>
              </a:pPr>
              <a:r>
                <a:rPr lang="zh-TW" altLang="en-US" sz="2400" smtClean="0"/>
                <a:t>包含在購買前處理產品資訊、比較方案，在購買時感受服務品質，及在購買後形成滿意度等。</a:t>
              </a:r>
            </a:p>
          </p:txBody>
        </p:sp>
        <p:sp>
          <p:nvSpPr>
            <p:cNvPr id="29707" name="Line 7"/>
            <p:cNvSpPr>
              <a:spLocks noChangeShapeType="1"/>
            </p:cNvSpPr>
            <p:nvPr/>
          </p:nvSpPr>
          <p:spPr bwMode="auto">
            <a:xfrm>
              <a:off x="3288" y="1706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9708" name="Line 8"/>
            <p:cNvSpPr>
              <a:spLocks noChangeShapeType="1"/>
            </p:cNvSpPr>
            <p:nvPr/>
          </p:nvSpPr>
          <p:spPr bwMode="auto">
            <a:xfrm flipH="1">
              <a:off x="2880" y="1706"/>
              <a:ext cx="408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</p:grp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1908176" y="2708275"/>
            <a:ext cx="6913562" cy="2479675"/>
            <a:chOff x="1202" y="1706"/>
            <a:chExt cx="4355" cy="1562"/>
          </a:xfrm>
        </p:grpSpPr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1202" y="2704"/>
              <a:ext cx="4355" cy="56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25000"/>
                </a:spcBef>
                <a:defRPr/>
              </a:pPr>
              <a:r>
                <a:rPr lang="zh-TW" altLang="en-US" sz="2400" dirty="0" smtClean="0"/>
                <a:t>包括在購買前搜尋資訊、購買時與服務人員互動、購買後使用產品，以及不滿時向廠商投訴等行動。 </a:t>
              </a:r>
            </a:p>
          </p:txBody>
        </p:sp>
        <p:sp>
          <p:nvSpPr>
            <p:cNvPr id="29704" name="Line 10"/>
            <p:cNvSpPr>
              <a:spLocks noChangeShapeType="1"/>
            </p:cNvSpPr>
            <p:nvPr/>
          </p:nvSpPr>
          <p:spPr bwMode="auto">
            <a:xfrm>
              <a:off x="4468" y="170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9705" name="Line 11"/>
            <p:cNvSpPr>
              <a:spLocks noChangeShapeType="1"/>
            </p:cNvSpPr>
            <p:nvPr/>
          </p:nvSpPr>
          <p:spPr bwMode="auto">
            <a:xfrm flipH="1">
              <a:off x="4604" y="1706"/>
              <a:ext cx="680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10751F7F-5493-AD44-8823-4B93D237C906}" type="slidenum">
              <a:rPr lang="en-US" altLang="zh-TW" smtClean="0"/>
              <a:pPr eaLnBrk="1" hangingPunct="1">
                <a:defRPr/>
              </a:pPr>
              <a:t>24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內外在力量影響消費者的心智活動與外在行為</a:t>
            </a:r>
          </a:p>
        </p:txBody>
      </p:sp>
      <p:pic>
        <p:nvPicPr>
          <p:cNvPr id="38916" name="Picture 5" descr="hanssen_window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8733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916238" y="2708275"/>
            <a:ext cx="3744912" cy="2016125"/>
          </a:xfrm>
          <a:prstGeom prst="cloudCallout">
            <a:avLst>
              <a:gd name="adj1" fmla="val -79671"/>
              <a:gd name="adj2" fmla="val -6301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zh-TW" altLang="en-US" smtClean="0"/>
              <a:t>這件看來很划算。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TW" altLang="en-US" smtClean="0"/>
              <a:t>我穿來一定很有氣質。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TW" altLang="en-US" smtClean="0"/>
              <a:t>但我真的需要嗎？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TW" altLang="en-US" smtClean="0"/>
              <a:t>穿在身上他會怎麼想？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132138" y="4962525"/>
            <a:ext cx="56165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TW" altLang="en-US" sz="2400" smtClean="0">
                <a:solidFill>
                  <a:srgbClr val="FF0000"/>
                </a:solidFill>
                <a:latin typeface="標楷體" charset="0"/>
                <a:ea typeface="標楷體" charset="0"/>
              </a:rPr>
              <a:t>內在力量</a:t>
            </a:r>
            <a:r>
              <a:rPr lang="zh-TW" altLang="en-US" sz="2400" smtClean="0">
                <a:latin typeface="標楷體" charset="0"/>
                <a:ea typeface="標楷體" charset="0"/>
              </a:rPr>
              <a:t>：消費者的心理機制與歷程，含動機、價值觀、知覺、學習、態度、情感、人格與生活型態等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3363CB6D-CF3C-914B-AD70-1105C18D4CAE}" type="slidenum">
              <a:rPr lang="en-US" altLang="zh-TW" smtClean="0"/>
              <a:pPr eaLnBrk="1" hangingPunct="1">
                <a:defRPr/>
              </a:pPr>
              <a:t>25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消費者行為的意義與特性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消費者行為的特性</a:t>
            </a:r>
          </a:p>
          <a:p>
            <a:pPr lvl="1" eaLnBrk="1" hangingPunct="1">
              <a:defRPr/>
            </a:pPr>
            <a:r>
              <a:rPr lang="zh-TW" altLang="en-US"/>
              <a:t>內外在力量影響消費者的心智活動與外在行為</a:t>
            </a:r>
          </a:p>
        </p:txBody>
      </p:sp>
      <p:pic>
        <p:nvPicPr>
          <p:cNvPr id="39940" name="Picture 4" descr="hanssen_window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8733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987675" y="3000375"/>
            <a:ext cx="6156325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defRPr/>
            </a:pPr>
            <a:r>
              <a:rPr lang="zh-TW" altLang="en-US" sz="2400" smtClean="0">
                <a:solidFill>
                  <a:srgbClr val="FF0000"/>
                </a:solidFill>
                <a:latin typeface="標楷體" charset="0"/>
                <a:ea typeface="標楷體" charset="0"/>
              </a:rPr>
              <a:t>外在力量</a:t>
            </a:r>
            <a:endParaRPr lang="zh-TW" altLang="en-US" sz="2400" smtClean="0">
              <a:latin typeface="標楷體" charset="0"/>
              <a:ea typeface="標楷體" charset="0"/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影響消費者行為的外部因素，包含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defRPr/>
            </a:pPr>
            <a:r>
              <a:rPr lang="zh-TW" altLang="en-US" sz="2400" u="sng" smtClean="0">
                <a:latin typeface="標楷體" charset="0"/>
                <a:ea typeface="標楷體" charset="0"/>
              </a:rPr>
              <a:t>行銷組合</a:t>
            </a:r>
            <a:r>
              <a:rPr lang="zh-TW" altLang="en-US" sz="2400" smtClean="0">
                <a:latin typeface="標楷體" charset="0"/>
                <a:ea typeface="標楷體" charset="0"/>
              </a:rPr>
              <a:t>：產品與服務、價格、通路、推廣、服務實體環境、服務人員、服務流程 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defRPr/>
            </a:pPr>
            <a:r>
              <a:rPr lang="zh-TW" altLang="en-US" sz="2400" u="sng" smtClean="0">
                <a:latin typeface="標楷體" charset="0"/>
                <a:ea typeface="標楷體" charset="0"/>
              </a:rPr>
              <a:t>環境</a:t>
            </a:r>
            <a:r>
              <a:rPr lang="zh-TW" altLang="en-US" sz="2400" smtClean="0">
                <a:latin typeface="標楷體" charset="0"/>
                <a:ea typeface="標楷體" charset="0"/>
              </a:rPr>
              <a:t>：購買情境、文化與次文化、參考團體、意見領袖、社會地位與階層、家庭等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11725F84-DB80-164F-BB19-0E3410F28439}" type="slidenum">
              <a:rPr lang="en-US" altLang="zh-TW" smtClean="0"/>
              <a:pPr eaLnBrk="1" hangingPunct="1">
                <a:defRPr/>
              </a:pPr>
              <a:t>26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前言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：你能逃避消費者角色？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消費者的角色與輪廓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消費者行為的意義與特性</a:t>
            </a:r>
          </a:p>
          <a:p>
            <a:pPr eaLnBrk="1" hangingPunct="1">
              <a:defRPr/>
            </a:pPr>
            <a:r>
              <a:rPr lang="zh-TW" altLang="en-US" dirty="0"/>
              <a:t>為何學習消費者</a:t>
            </a:r>
            <a:r>
              <a:rPr lang="zh-TW" altLang="en-US" dirty="0" smtClean="0"/>
              <a:t>行為？</a:t>
            </a:r>
            <a:endParaRPr lang="zh-TW" altLang="en-US" dirty="0"/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有害的消費者行為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消費者行為研究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888A3397-B267-B245-883C-C9EB2361FED0}" type="slidenum">
              <a:rPr lang="en-US" altLang="zh-TW" smtClean="0"/>
              <a:pPr eaLnBrk="1" hangingPunct="1">
                <a:defRPr/>
              </a:pPr>
              <a:t>27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提昇</a:t>
            </a:r>
            <a:r>
              <a:rPr lang="zh-TW" altLang="en-US" u="sng"/>
              <a:t>員工</a:t>
            </a:r>
            <a:r>
              <a:rPr lang="zh-TW" altLang="en-US"/>
              <a:t>工作成效 </a:t>
            </a:r>
          </a:p>
          <a:p>
            <a:pPr eaLnBrk="1" hangingPunct="1">
              <a:defRPr/>
            </a:pPr>
            <a:r>
              <a:rPr lang="zh-TW" altLang="en-US"/>
              <a:t>協助</a:t>
            </a:r>
            <a:r>
              <a:rPr lang="zh-TW" altLang="en-US" u="sng"/>
              <a:t>組織</a:t>
            </a:r>
            <a:r>
              <a:rPr lang="zh-TW" altLang="en-US"/>
              <a:t>制訂策略與戰術，提昇組織績效 </a:t>
            </a:r>
          </a:p>
          <a:p>
            <a:pPr eaLnBrk="1" hangingPunct="1">
              <a:defRPr/>
            </a:pPr>
            <a:r>
              <a:rPr lang="zh-TW" altLang="en-US"/>
              <a:t>協助</a:t>
            </a:r>
            <a:r>
              <a:rPr lang="zh-TW" altLang="en-US" u="sng"/>
              <a:t>政府</a:t>
            </a:r>
            <a:r>
              <a:rPr lang="zh-TW" altLang="en-US"/>
              <a:t>推行有效的公共政策 </a:t>
            </a:r>
          </a:p>
          <a:p>
            <a:pPr eaLnBrk="1" hangingPunct="1">
              <a:defRPr/>
            </a:pPr>
            <a:r>
              <a:rPr lang="zh-TW" altLang="en-US"/>
              <a:t>讓</a:t>
            </a:r>
            <a:r>
              <a:rPr lang="zh-TW" altLang="en-US" u="sng"/>
              <a:t>消費者</a:t>
            </a:r>
            <a:r>
              <a:rPr lang="zh-TW" altLang="en-US"/>
              <a:t>更聰明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BB071C97-E20D-5840-8B41-2A68A8771D80}" type="slidenum">
              <a:rPr lang="en-US" altLang="zh-TW" smtClean="0"/>
              <a:pPr eaLnBrk="1" hangingPunct="1">
                <a:defRPr/>
              </a:pPr>
              <a:t>28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提昇</a:t>
            </a:r>
            <a:r>
              <a:rPr lang="zh-TW" altLang="en-US" u="sng"/>
              <a:t>員工</a:t>
            </a:r>
            <a:r>
              <a:rPr lang="zh-TW" altLang="en-US"/>
              <a:t>工作成效 </a:t>
            </a:r>
          </a:p>
        </p:txBody>
      </p:sp>
      <p:pic>
        <p:nvPicPr>
          <p:cNvPr id="34823" name="Picture 7" descr="ANd9GcQEJkRrrsJZenTDmDmiKq564v1k5d4lgxsuRYTqesRjO3bvP651Pks6bM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13100"/>
            <a:ext cx="21605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more_time_s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/>
          <a:stretch>
            <a:fillRect/>
          </a:stretch>
        </p:blipFill>
        <p:spPr bwMode="auto">
          <a:xfrm>
            <a:off x="2659063" y="3141663"/>
            <a:ext cx="19129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07950" y="2549525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ea typeface="標楷體" charset="0"/>
              </a:rPr>
              <a:t>無論是業務代表、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911475" y="2565400"/>
            <a:ext cx="196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ea typeface="標楷體" charset="0"/>
              </a:rPr>
              <a:t>行銷企劃，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716463" y="2479675"/>
            <a:ext cx="445135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或任何行銷職務，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若對消費者行為一竅不通，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將大大妨礙工作。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8BB15783-D16D-D747-AE00-77B7CA2D5751}" type="slidenum">
              <a:rPr lang="en-US" altLang="zh-TW" smtClean="0"/>
              <a:pPr eaLnBrk="1" hangingPunct="1">
                <a:defRPr/>
              </a:pPr>
              <a:t>29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提昇</a:t>
            </a:r>
            <a:r>
              <a:rPr lang="zh-TW" altLang="en-US" u="sng"/>
              <a:t>員工</a:t>
            </a:r>
            <a:r>
              <a:rPr lang="zh-TW" altLang="en-US"/>
              <a:t>工作成效 </a:t>
            </a:r>
          </a:p>
        </p:txBody>
      </p:sp>
      <p:pic>
        <p:nvPicPr>
          <p:cNvPr id="36869" name="Picture 5" descr="ANd9GcR6fpjjTsPgl8F65OrIXPwIyWDI4U6lC4W1KouQf0Vyt7Gf_bcE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175"/>
            <a:ext cx="20621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ANd9GcRW5sMkZgfTKKuxyxaR5TR9Bll_GBaOFoTYRPRA120kvgin0dxi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21163"/>
            <a:ext cx="28813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755650" y="2349500"/>
            <a:ext cx="26733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非行銷人員呢？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57238" y="2997200"/>
            <a:ext cx="6119812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TW" altLang="en-US" sz="2400" smtClean="0"/>
              <a:t>福特汽車公司設計「第三年紀裝」，讓技術與研究人員穿上後感受銀髮族的不便。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2400" smtClean="0">
                <a:solidFill>
                  <a:srgbClr val="FF0000"/>
                </a:solidFill>
              </a:rPr>
              <a:t>為何福特要這麼做？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C1F90AE-659E-3049-B86F-F1844AD30A0A}" type="slidenum">
              <a:rPr lang="en-US" altLang="zh-TW" smtClean="0"/>
              <a:pPr eaLnBrk="1" hangingPunct="1">
                <a:defRPr/>
              </a:pPr>
              <a:t>3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前言：你能逃避消費者角色？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dirty="0" smtClean="0"/>
              <a:t>昨天一早到幾分鐘前，去過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dirty="0" smtClean="0"/>
              <a:t>便利商店、小吃攤、餐廳的，請舉手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endParaRPr lang="zh-TW" altLang="en-US" dirty="0"/>
          </a:p>
        </p:txBody>
      </p:sp>
      <p:pic>
        <p:nvPicPr>
          <p:cNvPr id="1741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68688"/>
            <a:ext cx="4170363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56000"/>
            <a:ext cx="41052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6AE462AE-EF7D-A14F-99DA-F0C693B6C14A}" type="slidenum">
              <a:rPr lang="en-US" altLang="zh-TW" smtClean="0"/>
              <a:pPr eaLnBrk="1" hangingPunct="1">
                <a:defRPr/>
              </a:pPr>
              <a:t>30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協助</a:t>
            </a:r>
            <a:r>
              <a:rPr lang="zh-TW" altLang="en-US" u="sng"/>
              <a:t>組織</a:t>
            </a:r>
            <a:r>
              <a:rPr lang="zh-TW" altLang="en-US"/>
              <a:t>制訂策略與戰術，提昇組織績效 </a:t>
            </a:r>
          </a:p>
        </p:txBody>
      </p:sp>
      <p:pic>
        <p:nvPicPr>
          <p:cNvPr id="45060" name="Picture 8" descr="191832L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16175"/>
            <a:ext cx="63007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1403350" y="24209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/>
              <a:t>廣告決策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193EDD16-EB37-1A43-8F3A-58885BB0E113}" type="slidenum">
              <a:rPr lang="en-US" altLang="zh-TW" smtClean="0"/>
              <a:pPr eaLnBrk="1" hangingPunct="1">
                <a:defRPr/>
              </a:pPr>
              <a:t>31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協助</a:t>
            </a:r>
            <a:r>
              <a:rPr lang="zh-TW" altLang="en-US" u="sng"/>
              <a:t>組織</a:t>
            </a:r>
            <a:r>
              <a:rPr lang="zh-TW" altLang="en-US"/>
              <a:t>制訂策略與戰術，提昇組織績效 </a:t>
            </a:r>
          </a:p>
        </p:txBody>
      </p:sp>
      <p:pic>
        <p:nvPicPr>
          <p:cNvPr id="37892" name="Picture 4" descr="20080513155630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57575"/>
            <a:ext cx="2524126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map-mcl-lo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6"/>
          <a:stretch>
            <a:fillRect/>
          </a:stretch>
        </p:blipFill>
        <p:spPr bwMode="auto">
          <a:xfrm>
            <a:off x="2579688" y="4392613"/>
            <a:ext cx="41529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39750" y="292417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/>
              <a:t>包裝決策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567113" y="381635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/>
              <a:t>零售據點決策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513263" y="2492375"/>
            <a:ext cx="4451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ea typeface="標楷體" charset="0"/>
              </a:rPr>
              <a:t>進行這些決策之前，</a:t>
            </a:r>
          </a:p>
          <a:p>
            <a:pPr eaLnBrk="1" hangingPunct="1">
              <a:defRPr/>
            </a:pPr>
            <a:r>
              <a:rPr lang="zh-TW" altLang="en-US" sz="2800" smtClean="0">
                <a:ea typeface="標楷體" charset="0"/>
              </a:rPr>
              <a:t>都必須先瞭解消費者行為。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8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FF9844CA-15E8-DA4F-BC5D-DA4B3DF20ABC}" type="slidenum">
              <a:rPr lang="en-US" altLang="zh-TW" smtClean="0"/>
              <a:pPr eaLnBrk="1" hangingPunct="1">
                <a:defRPr/>
              </a:pPr>
              <a:t>32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協助</a:t>
            </a:r>
            <a:r>
              <a:rPr lang="zh-TW" altLang="en-US" u="sng"/>
              <a:t>政府</a:t>
            </a:r>
            <a:r>
              <a:rPr lang="zh-TW" altLang="en-US"/>
              <a:t>推行有效的公共政策 </a:t>
            </a:r>
          </a:p>
          <a:p>
            <a:pPr eaLnBrk="1" hangingPunct="1">
              <a:defRPr/>
            </a:pPr>
            <a:endParaRPr lang="en-US" altLang="zh-TW"/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468313" y="2716213"/>
            <a:ext cx="82819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政府在推行經濟、社福、藝文化、消保等政策時，</a:t>
            </a:r>
          </a:p>
          <a:p>
            <a:pPr algn="ctr"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必須瞭解消費者的需求與反應，</a:t>
            </a:r>
          </a:p>
          <a:p>
            <a:pPr algn="ctr"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並評估這些政策為民眾生活帶來什麼改變等，</a:t>
            </a:r>
          </a:p>
          <a:p>
            <a:pPr algn="ctr" eaLnBrk="1" hangingPunct="1">
              <a:lnSpc>
                <a:spcPct val="125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才能順利推動政策。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1CD630E3-F018-4243-8F6A-9026559D818E}" type="slidenum">
              <a:rPr lang="en-US" altLang="zh-TW" smtClean="0"/>
              <a:pPr eaLnBrk="1" hangingPunct="1">
                <a:defRPr/>
              </a:pPr>
              <a:t>33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協助</a:t>
            </a:r>
            <a:r>
              <a:rPr lang="zh-TW" altLang="en-US" u="sng"/>
              <a:t>政府</a:t>
            </a:r>
            <a:r>
              <a:rPr lang="zh-TW" altLang="en-US"/>
              <a:t>推行有效的公共政策 </a:t>
            </a:r>
          </a:p>
          <a:p>
            <a:pPr eaLnBrk="1" hangingPunct="1">
              <a:defRPr/>
            </a:pPr>
            <a:endParaRPr lang="en-US" altLang="zh-TW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806450" y="2852738"/>
            <a:ext cx="658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/>
              <a:t>為了鼓勵生育，內政部重金徵求催生標題。。。</a:t>
            </a:r>
          </a:p>
        </p:txBody>
      </p:sp>
      <p:pic>
        <p:nvPicPr>
          <p:cNvPr id="3" name="Picture 5" descr="a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411413" y="2705100"/>
            <a:ext cx="4752975" cy="6826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200" smtClean="0">
                <a:solidFill>
                  <a:srgbClr val="FF0000"/>
                </a:solidFill>
                <a:latin typeface="細明體" charset="0"/>
                <a:ea typeface="細明體" charset="0"/>
              </a:rPr>
              <a:t>你覺得這些標題有用嗎？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33A31F34-F6FF-874C-9F5E-27DAF27C76B5}" type="slidenum">
              <a:rPr lang="en-US" altLang="zh-TW" smtClean="0"/>
              <a:pPr eaLnBrk="1" hangingPunct="1">
                <a:defRPr/>
              </a:pPr>
              <a:t>34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協助</a:t>
            </a:r>
            <a:r>
              <a:rPr lang="zh-TW" altLang="en-US" u="sng"/>
              <a:t>政府</a:t>
            </a:r>
            <a:r>
              <a:rPr lang="zh-TW" altLang="en-US"/>
              <a:t>推行有效的公共政策 </a:t>
            </a:r>
          </a:p>
          <a:p>
            <a:pPr eaLnBrk="1" hangingPunct="1">
              <a:defRPr/>
            </a:pPr>
            <a:endParaRPr lang="en-US" altLang="zh-TW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971550" y="2492375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/>
              <a:t>有人投書媒體如此評論催生標題：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71550" y="3006725"/>
            <a:ext cx="7272338" cy="31591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這次入選的文案未見令人眼睛為之一亮之作，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多數流於標語式，當成宣傳口號喊喊還可以，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但真的要能「刺激」國人的生育率，套句台語俗諺：「阿婆生子，真拚咧！」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其實，現代人生兒育女首先考量的是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自己的能力和財力問題，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不至於會天真到「想生就生」。。。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8A4A1D8D-1F37-E04C-A7BD-F8D3C63327FE}" type="slidenum">
              <a:rPr lang="en-US" altLang="zh-TW" smtClean="0"/>
              <a:pPr eaLnBrk="1" hangingPunct="1">
                <a:defRPr/>
              </a:pPr>
              <a:t>35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為何學習消費者行為？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讓</a:t>
            </a:r>
            <a:r>
              <a:rPr lang="zh-TW" altLang="en-US" u="sng"/>
              <a:t>消費者</a:t>
            </a:r>
            <a:r>
              <a:rPr lang="zh-TW" altLang="en-US"/>
              <a:t>更聰明 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611188" y="2708275"/>
            <a:ext cx="7621587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擁有消費者行為的知識有助於消費者理解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本身與親友的消費習性、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識破廠商不當的經營手法等，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因而讓購物、消費變得更睿智。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3000236F-A1AA-6A40-9FD5-459A7D67A6AE}" type="slidenum">
              <a:rPr lang="en-US" altLang="zh-TW" smtClean="0"/>
              <a:pPr eaLnBrk="1" hangingPunct="1">
                <a:defRPr/>
              </a:pPr>
              <a:t>36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前言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：你能逃避消費者角色？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消費者的角色與輪廓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消費者行為的意義與特性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為何學習消費者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行為？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/>
              <a:t>有害的消費者行為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消費者行為研究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84F59CC-1B84-3746-BF1F-9CA1351BCCFF}" type="slidenum">
              <a:rPr lang="en-US" altLang="zh-TW" smtClean="0"/>
              <a:pPr eaLnBrk="1" hangingPunct="1">
                <a:defRPr/>
              </a:pPr>
              <a:t>37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消費者恐怖主義 </a:t>
            </a:r>
          </a:p>
          <a:p>
            <a:pPr eaLnBrk="1" hangingPunct="1">
              <a:defRPr/>
            </a:pPr>
            <a:r>
              <a:rPr lang="zh-TW" altLang="en-US"/>
              <a:t>消費成癮 </a:t>
            </a:r>
          </a:p>
          <a:p>
            <a:pPr eaLnBrk="1" hangingPunct="1">
              <a:defRPr/>
            </a:pPr>
            <a:r>
              <a:rPr lang="zh-TW" altLang="en-US"/>
              <a:t>強迫性購物 </a:t>
            </a:r>
          </a:p>
          <a:p>
            <a:pPr eaLnBrk="1" hangingPunct="1">
              <a:defRPr/>
            </a:pPr>
            <a:r>
              <a:rPr lang="zh-TW" altLang="en-US"/>
              <a:t>違法與破壞活動 </a:t>
            </a:r>
          </a:p>
          <a:p>
            <a:pPr eaLnBrk="1" hangingPunct="1">
              <a:defRPr/>
            </a:pPr>
            <a:r>
              <a:rPr lang="zh-TW" altLang="en-US"/>
              <a:t>被消費的消費者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6956C827-ABBC-2345-8C29-4C084484CEBC}" type="slidenum">
              <a:rPr lang="en-US" altLang="zh-TW" smtClean="0"/>
              <a:pPr eaLnBrk="1" hangingPunct="1">
                <a:defRPr/>
              </a:pPr>
              <a:t>38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消費者恐怖主義 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827088" y="2346325"/>
            <a:ext cx="56610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標楷體" charset="0"/>
                <a:ea typeface="標楷體" charset="0"/>
              </a:rPr>
              <a:t>在飲食、個人用品等產品中下毒，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標楷體" charset="0"/>
                <a:ea typeface="標楷體" charset="0"/>
              </a:rPr>
              <a:t>而造成社會高度恐慌的恐怖行為。 </a:t>
            </a:r>
          </a:p>
        </p:txBody>
      </p:sp>
      <p:pic>
        <p:nvPicPr>
          <p:cNvPr id="53253" name="Picture 6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11806"/>
          <a:stretch>
            <a:fillRect/>
          </a:stretch>
        </p:blipFill>
        <p:spPr bwMode="auto">
          <a:xfrm>
            <a:off x="3924300" y="3484563"/>
            <a:ext cx="471646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9913D82-AA7C-F543-A994-BDE62A48DD41}" type="slidenum">
              <a:rPr lang="en-US" altLang="zh-TW" smtClean="0"/>
              <a:pPr eaLnBrk="1" hangingPunct="1">
                <a:defRPr/>
              </a:pPr>
              <a:t>39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消費者恐怖主義 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041400" y="3216275"/>
            <a:ext cx="4610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 eaLnBrk="1" hangingPunct="1">
              <a:lnSpc>
                <a:spcPct val="125000"/>
              </a:lnSpc>
              <a:defRPr/>
            </a:pPr>
            <a:r>
              <a:rPr lang="en-US" altLang="zh-TW" sz="2400" dirty="0" smtClean="0">
                <a:latin typeface="Times New Roman" charset="0"/>
                <a:ea typeface="細明體" charset="0"/>
              </a:rPr>
              <a:t>2005</a:t>
            </a:r>
            <a:r>
              <a:rPr lang="zh-TW" altLang="en-US" sz="2400" dirty="0" smtClean="0">
                <a:latin typeface="Times New Roman" charset="0"/>
                <a:ea typeface="細明體" charset="0"/>
              </a:rPr>
              <a:t>年千面人在蠻牛下毒，</a:t>
            </a:r>
          </a:p>
          <a:p>
            <a:pPr algn="r" eaLnBrk="1" hangingPunct="1">
              <a:lnSpc>
                <a:spcPct val="125000"/>
              </a:lnSpc>
              <a:defRPr/>
            </a:pPr>
            <a:r>
              <a:rPr lang="zh-TW" altLang="en-US" sz="2400" dirty="0" smtClean="0">
                <a:latin typeface="Times New Roman" charset="0"/>
                <a:ea typeface="細明體" charset="0"/>
              </a:rPr>
              <a:t>造成一死數傷。</a:t>
            </a:r>
          </a:p>
        </p:txBody>
      </p:sp>
      <p:pic>
        <p:nvPicPr>
          <p:cNvPr id="54277" name="Picture 6" descr="drin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816100"/>
            <a:ext cx="309245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969963" y="4573588"/>
            <a:ext cx="46799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 eaLnBrk="1" hangingPunct="1">
              <a:lnSpc>
                <a:spcPct val="125000"/>
              </a:lnSpc>
              <a:defRPr/>
            </a:pPr>
            <a:r>
              <a:rPr lang="zh-TW" altLang="en-US" sz="2400" dirty="0" smtClean="0">
                <a:latin typeface="Times New Roman" charset="0"/>
              </a:rPr>
              <a:t>從</a:t>
            </a:r>
            <a:r>
              <a:rPr lang="en-US" altLang="zh-TW" sz="2400" dirty="0" smtClean="0">
                <a:latin typeface="Times New Roman" charset="0"/>
              </a:rPr>
              <a:t>1987</a:t>
            </a:r>
            <a:r>
              <a:rPr lang="zh-TW" altLang="en-US" sz="2400" dirty="0" smtClean="0">
                <a:latin typeface="Times New Roman" charset="0"/>
              </a:rPr>
              <a:t>年至</a:t>
            </a:r>
            <a:r>
              <a:rPr lang="en-US" altLang="zh-TW" sz="2400" dirty="0" smtClean="0">
                <a:latin typeface="Times New Roman" charset="0"/>
              </a:rPr>
              <a:t>2005</a:t>
            </a:r>
            <a:r>
              <a:rPr lang="zh-TW" altLang="en-US" sz="2400" dirty="0" smtClean="0">
                <a:latin typeface="Times New Roman" charset="0"/>
              </a:rPr>
              <a:t>年，</a:t>
            </a:r>
          </a:p>
          <a:p>
            <a:pPr algn="r" eaLnBrk="1" hangingPunct="1">
              <a:lnSpc>
                <a:spcPct val="125000"/>
              </a:lnSpc>
              <a:defRPr/>
            </a:pPr>
            <a:r>
              <a:rPr lang="zh-TW" altLang="en-US" sz="2400" dirty="0" smtClean="0">
                <a:latin typeface="Times New Roman" charset="0"/>
              </a:rPr>
              <a:t>警方處理了</a:t>
            </a:r>
            <a:r>
              <a:rPr lang="en-US" altLang="zh-TW" sz="2400" dirty="0" smtClean="0">
                <a:latin typeface="Times New Roman" charset="0"/>
              </a:rPr>
              <a:t>70</a:t>
            </a:r>
            <a:r>
              <a:rPr lang="zh-TW" altLang="en-US" sz="2400" dirty="0" smtClean="0">
                <a:latin typeface="Times New Roman" charset="0"/>
              </a:rPr>
              <a:t>餘起千面人案件。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032250"/>
            <a:ext cx="37322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3032270F-251F-3B48-BED6-A57DA42B592D}" type="slidenum">
              <a:rPr lang="en-US" altLang="zh-TW" smtClean="0"/>
              <a:pPr eaLnBrk="1" hangingPunct="1">
                <a:defRPr/>
              </a:pPr>
              <a:t>4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前言：你能逃避消費者角色？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sz="7200" b="1" dirty="0" smtClean="0"/>
              <a:t>為何你無法不去？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dirty="0" smtClean="0"/>
              <a:t>說來聽吧！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612AED77-7F58-A74C-BFED-4974A65F6DF0}" type="slidenum">
              <a:rPr lang="en-US" altLang="zh-TW" smtClean="0"/>
              <a:pPr eaLnBrk="1" hangingPunct="1">
                <a:defRPr/>
              </a:pPr>
              <a:t>40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消費成癮 </a:t>
            </a:r>
          </a:p>
          <a:p>
            <a:pPr eaLnBrk="1" hangingPunct="1">
              <a:defRPr/>
            </a:pPr>
            <a:endParaRPr lang="en-US" altLang="zh-TW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827088" y="2268538"/>
            <a:ext cx="79216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標楷體" charset="0"/>
                <a:ea typeface="標楷體" charset="0"/>
              </a:rPr>
              <a:t>為了抒解某些問題或滿足某些需求，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標楷體" charset="0"/>
                <a:ea typeface="標楷體" charset="0"/>
              </a:rPr>
              <a:t>而依賴某種產品到一種無法自拔的狀態，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標楷體" charset="0"/>
                <a:ea typeface="標楷體" charset="0"/>
              </a:rPr>
              <a:t>如酒癮、菸癮、毒癮、網路成癮等。 </a:t>
            </a:r>
          </a:p>
        </p:txBody>
      </p:sp>
      <p:pic>
        <p:nvPicPr>
          <p:cNvPr id="45062" name="Picture 6" descr="ANd9GcQ-k86hsvP03ZzPrchJgwuW7eLEDg7OsAH2JBq_fmZUkqlJtt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65" y="3877469"/>
            <a:ext cx="3644135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5063" name="Picture 8" descr="1414623570_9d4bd70d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9" y="3877469"/>
            <a:ext cx="3638447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D8E21173-8A3B-BA49-9666-3FF50641E447}" type="slidenum">
              <a:rPr lang="en-US" altLang="zh-TW" smtClean="0"/>
              <a:pPr eaLnBrk="1" hangingPunct="1">
                <a:defRPr/>
              </a:pPr>
              <a:t>41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消費成癮 </a:t>
            </a:r>
          </a:p>
          <a:p>
            <a:pPr eaLnBrk="1" hangingPunct="1">
              <a:defRPr/>
            </a:pPr>
            <a:endParaRPr lang="en-US" altLang="zh-TW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635375" y="2695575"/>
            <a:ext cx="54737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Times New Roman" charset="0"/>
              </a:rPr>
              <a:t>網路成癮者</a:t>
            </a:r>
            <a:r>
              <a:rPr lang="zh-TW" altLang="en-US" sz="2400" dirty="0" smtClean="0">
                <a:latin typeface="Times New Roman" charset="0"/>
              </a:rPr>
              <a:t>無法克制上網的衝動、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dirty="0" smtClean="0">
                <a:latin typeface="Times New Roman" charset="0"/>
              </a:rPr>
              <a:t>若不能上網，生心理不適，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dirty="0" smtClean="0">
                <a:latin typeface="Times New Roman" charset="0"/>
              </a:rPr>
              <a:t>且負面影響人際、健康與時間管理等。</a:t>
            </a:r>
            <a:endParaRPr lang="en-US" altLang="zh-TW" sz="2400" dirty="0" smtClean="0">
              <a:latin typeface="Times New Roman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2400" dirty="0" smtClean="0">
              <a:latin typeface="Times New Roman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dirty="0" smtClean="0">
                <a:latin typeface="Times New Roman" charset="0"/>
              </a:rPr>
              <a:t>台灣估計有</a:t>
            </a:r>
            <a:r>
              <a:rPr lang="en-US" altLang="zh-TW" sz="2400" dirty="0" smtClean="0">
                <a:latin typeface="Times New Roman" charset="0"/>
              </a:rPr>
              <a:t>50</a:t>
            </a:r>
            <a:r>
              <a:rPr lang="zh-TW" altLang="en-US" sz="2400" dirty="0" smtClean="0">
                <a:latin typeface="Times New Roman" charset="0"/>
              </a:rPr>
              <a:t>萬人網路成癮；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dirty="0" smtClean="0">
                <a:latin typeface="Times New Roman" charset="0"/>
              </a:rPr>
              <a:t>超過</a:t>
            </a:r>
            <a:r>
              <a:rPr lang="en-US" altLang="zh-TW" sz="2400" dirty="0" smtClean="0">
                <a:latin typeface="Times New Roman" charset="0"/>
              </a:rPr>
              <a:t>20%</a:t>
            </a:r>
            <a:r>
              <a:rPr lang="zh-TW" altLang="en-US" sz="2400" dirty="0" smtClean="0">
                <a:latin typeface="Times New Roman" charset="0"/>
              </a:rPr>
              <a:t>的高中以下學生網路成癮。</a:t>
            </a:r>
          </a:p>
        </p:txBody>
      </p:sp>
      <p:pic>
        <p:nvPicPr>
          <p:cNvPr id="56325" name="Picture 8" descr="1209622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492375"/>
            <a:ext cx="358933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3DCE7BB0-C103-7044-B61B-7D2EA1DA7BEB}" type="slidenum">
              <a:rPr lang="en-US" altLang="zh-TW" smtClean="0"/>
              <a:pPr eaLnBrk="1" hangingPunct="1">
                <a:defRPr/>
              </a:pPr>
              <a:t>42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強迫性購物 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466725" y="2387600"/>
            <a:ext cx="8353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TW" altLang="en-US" sz="2600" dirty="0" smtClean="0">
                <a:latin typeface="標楷體" charset="0"/>
                <a:ea typeface="標楷體" charset="0"/>
              </a:rPr>
              <a:t>就算是支出大於收入也要瘋狂購物；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sz="2600" dirty="0" smtClean="0">
                <a:latin typeface="標楷體" charset="0"/>
                <a:ea typeface="標楷體" charset="0"/>
              </a:rPr>
              <a:t>購前焦慮，買後瞬間放鬆，但過後卻後悔或有罪惡感；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sz="2600" dirty="0" smtClean="0">
                <a:latin typeface="標楷體" charset="0"/>
                <a:ea typeface="標楷體" charset="0"/>
              </a:rPr>
              <a:t>容易負債累累。</a:t>
            </a:r>
          </a:p>
        </p:txBody>
      </p:sp>
      <p:pic>
        <p:nvPicPr>
          <p:cNvPr id="5734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4"/>
          <a:stretch>
            <a:fillRect/>
          </a:stretch>
        </p:blipFill>
        <p:spPr bwMode="auto">
          <a:xfrm>
            <a:off x="4500563" y="3848100"/>
            <a:ext cx="43926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66725" y="3779838"/>
            <a:ext cx="641985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600" dirty="0" smtClean="0"/>
              <a:t>以女性居多，多購買化妝品、服飾、鞋子，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600" dirty="0" smtClean="0"/>
              <a:t>及增進吸引力與人際關係的商品。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B1ACB067-7C3E-D342-9616-6890135D1E3C}" type="slidenum">
              <a:rPr lang="en-US" altLang="zh-TW" smtClean="0"/>
              <a:pPr eaLnBrk="1" hangingPunct="1">
                <a:defRPr/>
              </a:pPr>
              <a:t>43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違法與破壞活動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827088" y="2416175"/>
            <a:ext cx="75612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偷竊、塗鴉、誣賴廠商、破壞產品、毀壞店家或宣傳看板等；造成企業的金錢損失及時間、精力上的額外負擔，影響經營效率。 </a:t>
            </a:r>
          </a:p>
        </p:txBody>
      </p:sp>
      <p:pic>
        <p:nvPicPr>
          <p:cNvPr id="58373" name="Picture 6" descr="shoplif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114800"/>
            <a:ext cx="374491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178E7CA1-7538-DA46-93F8-E08862F35A2A}" type="slidenum">
              <a:rPr lang="en-US" altLang="zh-TW" smtClean="0"/>
              <a:pPr eaLnBrk="1" hangingPunct="1">
                <a:defRPr/>
              </a:pPr>
              <a:t>44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違法與破壞活動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4057650" y="2527300"/>
            <a:ext cx="49784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5000"/>
              </a:spcBef>
              <a:defRPr/>
            </a:pPr>
            <a:r>
              <a:rPr lang="en-US" altLang="zh-TW" sz="2400" dirty="0" smtClean="0">
                <a:latin typeface="Times New Roman" charset="0"/>
              </a:rPr>
              <a:t>2014</a:t>
            </a:r>
            <a:r>
              <a:rPr lang="zh-TW" altLang="en-US" sz="2400" dirty="0" smtClean="0">
                <a:latin typeface="Times New Roman" charset="0"/>
              </a:rPr>
              <a:t>年，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defRPr/>
            </a:pPr>
            <a:r>
              <a:rPr lang="zh-TW" altLang="en-US" sz="2400" dirty="0" smtClean="0">
                <a:latin typeface="Times New Roman" charset="0"/>
              </a:rPr>
              <a:t>全球零售商因竊盜與內損而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defRPr/>
            </a:pPr>
            <a:r>
              <a:rPr lang="zh-TW" altLang="en-US" sz="2400" dirty="0" smtClean="0">
                <a:latin typeface="Times New Roman" charset="0"/>
              </a:rPr>
              <a:t>損失</a:t>
            </a:r>
            <a:r>
              <a:rPr lang="en-US" altLang="zh-TW" sz="2400" dirty="0" smtClean="0">
                <a:latin typeface="Times New Roman" charset="0"/>
              </a:rPr>
              <a:t>1,234</a:t>
            </a:r>
            <a:r>
              <a:rPr lang="zh-TW" altLang="en-US" sz="2400" dirty="0" smtClean="0">
                <a:latin typeface="Times New Roman" charset="0"/>
              </a:rPr>
              <a:t>億美元，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defRPr/>
            </a:pPr>
            <a:r>
              <a:rPr lang="zh-TW" altLang="en-US" sz="2400" dirty="0" smtClean="0">
                <a:latin typeface="Times New Roman" charset="0"/>
              </a:rPr>
              <a:t>佔全球總銷售額的</a:t>
            </a:r>
            <a:r>
              <a:rPr lang="en-US" altLang="zh-TW" sz="2400" dirty="0" smtClean="0">
                <a:latin typeface="Times New Roman" charset="0"/>
              </a:rPr>
              <a:t>1.23%</a:t>
            </a:r>
            <a:r>
              <a:rPr lang="zh-TW" altLang="en-US" sz="2400" dirty="0" smtClean="0">
                <a:latin typeface="Times New Roman" charset="0"/>
              </a:rPr>
              <a:t>；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defRPr/>
            </a:pPr>
            <a:r>
              <a:rPr lang="zh-TW" altLang="en-US" sz="2400" dirty="0" smtClean="0">
                <a:latin typeface="Times New Roman" charset="0"/>
              </a:rPr>
              <a:t>其中，顧客偷竊造成的損失佔</a:t>
            </a:r>
            <a:r>
              <a:rPr lang="en-US" altLang="zh-TW" sz="2400" dirty="0" smtClean="0">
                <a:latin typeface="Times New Roman" charset="0"/>
              </a:rPr>
              <a:t>38%</a:t>
            </a:r>
            <a:r>
              <a:rPr lang="zh-TW" altLang="en-US" sz="2400" dirty="0" smtClean="0">
                <a:latin typeface="Times New Roman" charset="0"/>
              </a:rPr>
              <a:t>，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defRPr/>
            </a:pPr>
            <a:r>
              <a:rPr lang="zh-TW" altLang="en-US" sz="2400" dirty="0" smtClean="0">
                <a:latin typeface="Times New Roman" charset="0"/>
              </a:rPr>
              <a:t>其餘為員工偷竊、內部損失等。 </a:t>
            </a:r>
          </a:p>
        </p:txBody>
      </p:sp>
      <p:pic>
        <p:nvPicPr>
          <p:cNvPr id="59397" name="Picture 8" descr="shoplifting_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59063"/>
            <a:ext cx="39449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E8F037B-C502-5243-89AF-D67C64B94817}" type="slidenum">
              <a:rPr lang="en-US" altLang="zh-TW" smtClean="0"/>
              <a:pPr eaLnBrk="1" hangingPunct="1">
                <a:defRPr/>
              </a:pPr>
              <a:t>45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有害的消費者行為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被消費的消費者 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1692275" y="2276475"/>
            <a:ext cx="57705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Times New Roman" charset="0"/>
                <a:ea typeface="標楷體" charset="0"/>
              </a:rPr>
              <a:t>消費者的身體或器官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Times New Roman" charset="0"/>
                <a:ea typeface="標楷體" charset="0"/>
              </a:rPr>
              <a:t>（肝、腎、心臟、血液、骨髓等）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zh-TW" altLang="en-US" sz="2800" dirty="0" smtClean="0">
                <a:latin typeface="Times New Roman" charset="0"/>
                <a:ea typeface="標楷體" charset="0"/>
              </a:rPr>
              <a:t>因為商業利益而被買賣，甚至剝削。 </a:t>
            </a:r>
          </a:p>
        </p:txBody>
      </p:sp>
      <p:pic>
        <p:nvPicPr>
          <p:cNvPr id="60421" name="Picture 6" descr="W02010123129859940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3029" r="1024" b="13420"/>
          <a:stretch>
            <a:fillRect/>
          </a:stretch>
        </p:blipFill>
        <p:spPr bwMode="auto">
          <a:xfrm>
            <a:off x="2411413" y="4003675"/>
            <a:ext cx="4346575" cy="2809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111659A0-8F39-8D41-BCAA-4DFD3E951372}" type="slidenum">
              <a:rPr lang="en-US" altLang="zh-TW" smtClean="0"/>
              <a:pPr eaLnBrk="1" hangingPunct="1">
                <a:defRPr/>
              </a:pPr>
              <a:t>46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前言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：你能逃避消費者角色？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消費者的角色與輪廓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消費者行為的意義與特性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為何學習消費者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行為？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有害的消費者行為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/>
              <a:t>消費者行為研究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消費者行為研究</a:t>
            </a: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四種主要的消費者行為研究方法</a:t>
            </a: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415BD118-FA28-654A-A85E-EF440B2D2603}" type="slidenum">
              <a:rPr lang="en-US" altLang="zh-TW" smtClean="0"/>
              <a:pPr eaLnBrk="1" hangingPunct="1">
                <a:defRPr/>
              </a:pPr>
              <a:t>47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62468" name="矩形 4"/>
          <p:cNvSpPr>
            <a:spLocks noChangeArrowheads="1"/>
          </p:cNvSpPr>
          <p:nvPr/>
        </p:nvSpPr>
        <p:spPr bwMode="auto">
          <a:xfrm>
            <a:off x="611188" y="2781300"/>
            <a:ext cx="4572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2pPr>
            <a:lvl3pPr marL="184150">
              <a:spcBef>
                <a:spcPct val="20000"/>
              </a:spcBef>
              <a:buClr>
                <a:srgbClr val="CC0066"/>
              </a:buClr>
              <a:buSzPct val="110000"/>
              <a:buChar char="•"/>
              <a:defRPr kumimoji="1" sz="24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9pPr>
          </a:lstStyle>
          <a:p>
            <a:pPr lvl="2" eaLnBrk="1" hangingPunct="1">
              <a:lnSpc>
                <a:spcPct val="130000"/>
              </a:lnSpc>
              <a:spcBef>
                <a:spcPct val="30000"/>
              </a:spcBef>
              <a:buClr>
                <a:schemeClr val="hlink"/>
              </a:buClr>
              <a:buFontTx/>
              <a:buNone/>
            </a:pPr>
            <a:r>
              <a:rPr lang="zh-TW" altLang="en-US" sz="2800">
                <a:latin typeface="Times New Roman" charset="0"/>
                <a:ea typeface="標楷體" charset="0"/>
              </a:rPr>
              <a:t>調查法</a:t>
            </a:r>
          </a:p>
          <a:p>
            <a:pPr lvl="2" eaLnBrk="1" hangingPunct="1">
              <a:lnSpc>
                <a:spcPct val="130000"/>
              </a:lnSpc>
              <a:spcBef>
                <a:spcPct val="30000"/>
              </a:spcBef>
              <a:buClr>
                <a:schemeClr val="hlink"/>
              </a:buClr>
              <a:buFontTx/>
              <a:buNone/>
            </a:pPr>
            <a:r>
              <a:rPr lang="zh-TW" altLang="en-US" sz="2800">
                <a:latin typeface="Times New Roman" charset="0"/>
                <a:ea typeface="標楷體" charset="0"/>
              </a:rPr>
              <a:t>實驗法</a:t>
            </a:r>
          </a:p>
          <a:p>
            <a:pPr lvl="2" eaLnBrk="1" hangingPunct="1">
              <a:lnSpc>
                <a:spcPct val="130000"/>
              </a:lnSpc>
              <a:spcBef>
                <a:spcPct val="30000"/>
              </a:spcBef>
              <a:buClr>
                <a:schemeClr val="hlink"/>
              </a:buClr>
              <a:buFontTx/>
              <a:buNone/>
            </a:pPr>
            <a:r>
              <a:rPr lang="zh-TW" altLang="en-US" sz="2800">
                <a:latin typeface="Times New Roman" charset="0"/>
                <a:ea typeface="標楷體" charset="0"/>
              </a:rPr>
              <a:t>觀察法</a:t>
            </a:r>
          </a:p>
          <a:p>
            <a:pPr lvl="2" eaLnBrk="1" hangingPunct="1">
              <a:lnSpc>
                <a:spcPct val="130000"/>
              </a:lnSpc>
              <a:spcBef>
                <a:spcPct val="30000"/>
              </a:spcBef>
              <a:buClr>
                <a:schemeClr val="hlink"/>
              </a:buClr>
              <a:buFontTx/>
              <a:buNone/>
            </a:pPr>
            <a:r>
              <a:rPr lang="zh-TW" altLang="en-US" sz="2800">
                <a:latin typeface="Times New Roman" charset="0"/>
                <a:ea typeface="標楷體" charset="0"/>
              </a:rPr>
              <a:t>深度訪問法</a:t>
            </a:r>
          </a:p>
        </p:txBody>
      </p:sp>
      <p:sp>
        <p:nvSpPr>
          <p:cNvPr id="51206" name="AutoShape 15"/>
          <p:cNvSpPr>
            <a:spLocks/>
          </p:cNvSpPr>
          <p:nvPr/>
        </p:nvSpPr>
        <p:spPr bwMode="auto">
          <a:xfrm>
            <a:off x="2339975" y="3141663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fontAlgn="b" hangingPunct="1">
              <a:defRPr/>
            </a:pPr>
            <a:endParaRPr lang="zh-TW" altLang="en-US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51207" name="AutoShape 16"/>
          <p:cNvSpPr>
            <a:spLocks/>
          </p:cNvSpPr>
          <p:nvPr/>
        </p:nvSpPr>
        <p:spPr bwMode="auto">
          <a:xfrm>
            <a:off x="2873375" y="4395788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fontAlgn="b" hangingPunct="1">
              <a:defRPr/>
            </a:pPr>
            <a:endParaRPr lang="zh-TW" altLang="en-US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506663" y="3294063"/>
            <a:ext cx="48021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solidFill>
                  <a:srgbClr val="000099"/>
                </a:solidFill>
                <a:latin typeface="Times New Roman" charset="0"/>
                <a:ea typeface="標楷體" charset="0"/>
              </a:rPr>
              <a:t>量化研究：分析數據，樣本數較大</a:t>
            </a:r>
            <a:endParaRPr lang="en-US" altLang="zh-TW" sz="2400" smtClean="0">
              <a:solidFill>
                <a:srgbClr val="000099"/>
              </a:solidFill>
              <a:latin typeface="Times New Roman" charset="0"/>
              <a:ea typeface="標楷體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024188" y="4548188"/>
            <a:ext cx="5724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solidFill>
                  <a:srgbClr val="000099"/>
                </a:solidFill>
                <a:latin typeface="Times New Roman" charset="0"/>
                <a:ea typeface="標楷體" charset="0"/>
              </a:rPr>
              <a:t>定性或質性研究：分析文字，樣本數較少</a:t>
            </a:r>
            <a:endParaRPr lang="en-US" altLang="zh-TW" sz="2400" smtClean="0">
              <a:solidFill>
                <a:srgbClr val="000099"/>
              </a:solidFill>
              <a:latin typeface="Times New Roman" charset="0"/>
              <a:ea typeface="標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消費者行為研究</a:t>
            </a:r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調查法</a:t>
            </a:r>
            <a:endParaRPr lang="en-US" altLang="zh-TW"/>
          </a:p>
          <a:p>
            <a:pPr lvl="1" eaLnBrk="1" hangingPunct="1">
              <a:defRPr/>
            </a:pPr>
            <a:r>
              <a:rPr lang="zh-TW" altLang="en-US"/>
              <a:t>用問卷收集資料</a:t>
            </a:r>
          </a:p>
        </p:txBody>
      </p:sp>
      <p:graphicFrame>
        <p:nvGraphicFramePr>
          <p:cNvPr id="124" name="表格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48529"/>
              </p:ext>
            </p:extLst>
          </p:nvPr>
        </p:nvGraphicFramePr>
        <p:xfrm>
          <a:off x="229548" y="2804473"/>
          <a:ext cx="8676580" cy="3200400"/>
        </p:xfrm>
        <a:graphic>
          <a:graphicData uri="http://schemas.openxmlformats.org/drawingml/2006/table">
            <a:tbl>
              <a:tblPr/>
              <a:tblGrid>
                <a:gridCol w="2700338"/>
                <a:gridCol w="1511300"/>
                <a:gridCol w="1440606"/>
                <a:gridCol w="1512168"/>
                <a:gridCol w="1512168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比較項目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郵寄調查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電話訪問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人員訪問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網路調查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單位成本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低─中等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回收時間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處理複雜問題能力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樣本控制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中等─佳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中等─佳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中等─佳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資訊量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少─中等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中等─多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資訊正確性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低─中等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中等─高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C0066"/>
                        </a:buClr>
                        <a:buSzPct val="110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charset="0"/>
                        </a:rPr>
                        <a:t>中等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消費者行為研究</a:t>
            </a: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實驗法</a:t>
            </a: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45C8FB6A-C254-744F-8A24-EDEFF9B95A21}" type="slidenum">
              <a:rPr lang="en-US" altLang="zh-TW" smtClean="0"/>
              <a:pPr eaLnBrk="1" hangingPunct="1">
                <a:defRPr/>
              </a:pPr>
              <a:t>49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3253" name="Rectangle 15"/>
          <p:cNvSpPr>
            <a:spLocks noChangeArrowheads="1"/>
          </p:cNvSpPr>
          <p:nvPr/>
        </p:nvSpPr>
        <p:spPr bwMode="auto">
          <a:xfrm>
            <a:off x="2279650" y="2662238"/>
            <a:ext cx="1108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 eaLnBrk="1" hangingPunct="1"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b="1" smtClean="0">
                <a:latin typeface="Times New Roman" charset="0"/>
                <a:ea typeface="標楷體" charset="0"/>
              </a:rPr>
              <a:t>自變數</a:t>
            </a:r>
          </a:p>
        </p:txBody>
      </p:sp>
      <p:sp>
        <p:nvSpPr>
          <p:cNvPr id="53254" name="AutoShape 16"/>
          <p:cNvSpPr>
            <a:spLocks noChangeArrowheads="1"/>
          </p:cNvSpPr>
          <p:nvPr/>
        </p:nvSpPr>
        <p:spPr bwMode="auto">
          <a:xfrm>
            <a:off x="3352800" y="2420938"/>
            <a:ext cx="2819400" cy="990600"/>
          </a:xfrm>
          <a:prstGeom prst="rightArrow">
            <a:avLst>
              <a:gd name="adj1" fmla="val 50000"/>
              <a:gd name="adj2" fmla="val 71154"/>
            </a:avLst>
          </a:prstGeom>
          <a:solidFill>
            <a:srgbClr val="99FFCC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53255" name="Rectangle 17"/>
          <p:cNvSpPr>
            <a:spLocks noChangeArrowheads="1"/>
          </p:cNvSpPr>
          <p:nvPr/>
        </p:nvSpPr>
        <p:spPr bwMode="auto">
          <a:xfrm>
            <a:off x="6221413" y="2662238"/>
            <a:ext cx="1108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b="1" smtClean="0">
                <a:latin typeface="Times New Roman" charset="0"/>
                <a:ea typeface="標楷體" charset="0"/>
              </a:rPr>
              <a:t>因變數</a:t>
            </a:r>
          </a:p>
        </p:txBody>
      </p:sp>
      <p:sp>
        <p:nvSpPr>
          <p:cNvPr id="53256" name="Rectangle 18"/>
          <p:cNvSpPr>
            <a:spLocks noChangeArrowheads="1"/>
          </p:cNvSpPr>
          <p:nvPr/>
        </p:nvSpPr>
        <p:spPr bwMode="auto">
          <a:xfrm>
            <a:off x="3886200" y="2649538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b="1" smtClean="0">
                <a:solidFill>
                  <a:srgbClr val="FF0000"/>
                </a:solidFill>
                <a:latin typeface="Times New Roman" charset="0"/>
                <a:ea typeface="標楷體" charset="0"/>
              </a:rPr>
              <a:t>如何影響？</a:t>
            </a:r>
          </a:p>
        </p:txBody>
      </p:sp>
      <p:sp>
        <p:nvSpPr>
          <p:cNvPr id="53257" name="AutoShape 19"/>
          <p:cNvSpPr>
            <a:spLocks noChangeArrowheads="1"/>
          </p:cNvSpPr>
          <p:nvPr/>
        </p:nvSpPr>
        <p:spPr bwMode="auto">
          <a:xfrm>
            <a:off x="3352800" y="3662363"/>
            <a:ext cx="2819400" cy="990600"/>
          </a:xfrm>
          <a:prstGeom prst="rightArrow">
            <a:avLst>
              <a:gd name="adj1" fmla="val 50000"/>
              <a:gd name="adj2" fmla="val 71154"/>
            </a:avLst>
          </a:prstGeom>
          <a:solidFill>
            <a:srgbClr val="99FFCC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900113" y="3890963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latin typeface="Times New Roman" charset="0"/>
                <a:ea typeface="標楷體" charset="0"/>
              </a:rPr>
              <a:t>價格</a:t>
            </a:r>
            <a:r>
              <a:rPr lang="zh-CN" altLang="en-US" sz="2400" smtClean="0">
                <a:latin typeface="Times New Roman" charset="0"/>
                <a:ea typeface="標楷體" charset="0"/>
              </a:rPr>
              <a:t>（</a:t>
            </a:r>
            <a:r>
              <a:rPr lang="zh-TW" altLang="en-US" sz="2400" smtClean="0">
                <a:latin typeface="Times New Roman" charset="0"/>
                <a:ea typeface="標楷體" charset="0"/>
              </a:rPr>
              <a:t>漲跌</a:t>
            </a:r>
            <a:r>
              <a:rPr lang="en-US" altLang="zh-TW" sz="2400" smtClean="0">
                <a:latin typeface="Times New Roman" charset="0"/>
                <a:ea typeface="標楷體" charset="0"/>
              </a:rPr>
              <a:t>20%</a:t>
            </a:r>
            <a:r>
              <a:rPr lang="zh-CN" altLang="en-US" sz="2400" smtClean="0">
                <a:latin typeface="Times New Roman" charset="0"/>
                <a:ea typeface="標楷體" charset="0"/>
              </a:rPr>
              <a:t>）</a:t>
            </a:r>
            <a:endParaRPr lang="zh-TW" altLang="en-US" sz="2400" smtClean="0">
              <a:latin typeface="Times New Roman" charset="0"/>
              <a:ea typeface="標楷體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6248400" y="38925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latin typeface="Times New Roman" charset="0"/>
                <a:ea typeface="標楷體" charset="0"/>
              </a:rPr>
              <a:t>銷售量</a:t>
            </a:r>
          </a:p>
        </p:txBody>
      </p:sp>
      <p:sp>
        <p:nvSpPr>
          <p:cNvPr id="53260" name="AutoShape 23"/>
          <p:cNvSpPr>
            <a:spLocks noChangeArrowheads="1"/>
          </p:cNvSpPr>
          <p:nvPr/>
        </p:nvSpPr>
        <p:spPr bwMode="auto">
          <a:xfrm>
            <a:off x="3333750" y="4800600"/>
            <a:ext cx="2819400" cy="990600"/>
          </a:xfrm>
          <a:prstGeom prst="rightArrow">
            <a:avLst>
              <a:gd name="adj1" fmla="val 50000"/>
              <a:gd name="adj2" fmla="val 71154"/>
            </a:avLst>
          </a:prstGeom>
          <a:solidFill>
            <a:srgbClr val="99FFCC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116013" y="4819650"/>
            <a:ext cx="2317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latin typeface="Times New Roman" charset="0"/>
                <a:ea typeface="標楷體" charset="0"/>
              </a:rPr>
              <a:t>包裝色彩</a:t>
            </a:r>
          </a:p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latin typeface="Times New Roman" charset="0"/>
                <a:ea typeface="標楷體" charset="0"/>
              </a:rPr>
              <a:t>（紅、藍、黃）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6229350" y="50307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latin typeface="Times New Roman" charset="0"/>
                <a:ea typeface="標楷體" charset="0"/>
              </a:rPr>
              <a:t>消費者喜好程度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2601913" y="6094413"/>
            <a:ext cx="384175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SzPct val="110000"/>
              <a:buChar char="•"/>
              <a:defRPr kumimoji="1" sz="24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charset="0"/>
                <a:cs typeface="Microsoft JhengHei" charset="0"/>
              </a:defRPr>
            </a:lvl9pPr>
          </a:lstStyle>
          <a:p>
            <a:pPr algn="ctr" eaLnBrk="1" hangingPunct="1"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latin typeface="Times New Roman" charset="0"/>
                <a:ea typeface="標楷體" charset="0"/>
              </a:rPr>
              <a:t>實驗法是在研究</a:t>
            </a:r>
            <a:r>
              <a:rPr lang="en-US" altLang="zh-CN" sz="2400" smtClean="0">
                <a:latin typeface="Times New Roman" charset="0"/>
                <a:ea typeface="標楷體" charset="0"/>
              </a:rPr>
              <a:t>____</a:t>
            </a:r>
            <a:r>
              <a:rPr lang="zh-TW" altLang="en-US" sz="2400" smtClean="0">
                <a:latin typeface="Times New Roman" charset="0"/>
                <a:ea typeface="標楷體" charset="0"/>
              </a:rPr>
              <a:t>關係。</a:t>
            </a:r>
          </a:p>
        </p:txBody>
      </p:sp>
      <p:sp>
        <p:nvSpPr>
          <p:cNvPr id="53264" name="Rectangle 48"/>
          <p:cNvSpPr>
            <a:spLocks noChangeArrowheads="1"/>
          </p:cNvSpPr>
          <p:nvPr/>
        </p:nvSpPr>
        <p:spPr bwMode="auto">
          <a:xfrm>
            <a:off x="3810000" y="3892550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solidFill>
                  <a:srgbClr val="FF0000"/>
                </a:solidFill>
                <a:latin typeface="Times New Roman" charset="0"/>
                <a:ea typeface="標楷體" charset="0"/>
              </a:rPr>
              <a:t>如何影響？</a:t>
            </a:r>
          </a:p>
        </p:txBody>
      </p:sp>
      <p:sp>
        <p:nvSpPr>
          <p:cNvPr id="53265" name="Rectangle 49"/>
          <p:cNvSpPr>
            <a:spLocks noChangeArrowheads="1"/>
          </p:cNvSpPr>
          <p:nvPr/>
        </p:nvSpPr>
        <p:spPr bwMode="auto">
          <a:xfrm>
            <a:off x="3810000" y="5030788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CC"/>
              </a:buClr>
              <a:buFont typeface="Wingdings" charset="2"/>
              <a:buNone/>
              <a:defRPr/>
            </a:pPr>
            <a:r>
              <a:rPr lang="zh-TW" altLang="en-US" sz="2400" smtClean="0">
                <a:solidFill>
                  <a:srgbClr val="FF0000"/>
                </a:solidFill>
                <a:latin typeface="Times New Roman" charset="0"/>
                <a:ea typeface="標楷體" charset="0"/>
              </a:rPr>
              <a:t>如何影響？</a:t>
            </a: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4714875" y="60928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smtClean="0">
                <a:solidFill>
                  <a:schemeClr val="accent2"/>
                </a:solidFill>
                <a:ea typeface="標楷體" charset="0"/>
              </a:rPr>
              <a:t>因果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3" grpId="0" autoUpdateAnimBg="0"/>
      <p:bldP spid="14" grpId="0" autoUpdateAnimBg="0"/>
      <p:bldP spid="15" grpId="0" autoUpdateAnimBg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9D0C6750-DC01-2540-8BE8-2FB91EF94D2D}" type="slidenum">
              <a:rPr lang="en-US" altLang="zh-TW" smtClean="0"/>
              <a:pPr eaLnBrk="1" hangingPunct="1">
                <a:defRPr/>
              </a:pPr>
              <a:t>5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前言：你能逃避消費者角色？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過去一週，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你在同學朋友面前，或同學朋友在你面前，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曾推薦或批評某商家、商品的，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請舉手。</a:t>
            </a:r>
            <a:endParaRPr lang="zh-TW" altLang="zh-TW" dirty="0"/>
          </a:p>
        </p:txBody>
      </p:sp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0" y="3357563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solidFill>
                  <a:schemeClr val="bg1"/>
                </a:solidFill>
              </a:rPr>
              <a:t>烏來：泡湯</a:t>
            </a:r>
          </a:p>
        </p:txBody>
      </p:sp>
      <p:pic>
        <p:nvPicPr>
          <p:cNvPr id="1946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076700"/>
            <a:ext cx="473233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消費者行為研究</a:t>
            </a: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觀察法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51AF0355-DAC8-9C44-B280-E0CBD93B380C}" type="slidenum">
              <a:rPr lang="en-US" altLang="zh-TW" smtClean="0"/>
              <a:pPr eaLnBrk="1" hangingPunct="1">
                <a:defRPr/>
              </a:pPr>
              <a:t>50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4277" name="Rectangle 15"/>
          <p:cNvSpPr>
            <a:spLocks noChangeArrowheads="1"/>
          </p:cNvSpPr>
          <p:nvPr/>
        </p:nvSpPr>
        <p:spPr bwMode="auto">
          <a:xfrm>
            <a:off x="827088" y="263525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latin typeface="標楷體" charset="0"/>
                <a:ea typeface="標楷體" charset="0"/>
              </a:rPr>
              <a:t>利用人員或電子設備觀看並紀錄行為或事物的方法</a:t>
            </a:r>
            <a:r>
              <a:rPr lang="zh-TW" altLang="en-US" sz="2400" smtClean="0">
                <a:solidFill>
                  <a:srgbClr val="000099"/>
                </a:solidFill>
                <a:latin typeface="標楷體" charset="0"/>
                <a:ea typeface="標楷體" charset="0"/>
              </a:rPr>
              <a:t>。</a:t>
            </a:r>
            <a:endParaRPr lang="zh-TW" altLang="en-US" sz="2400" smtClean="0">
              <a:latin typeface="標楷體" charset="0"/>
              <a:ea typeface="標楷體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910138" y="3244850"/>
            <a:ext cx="3765550" cy="3048000"/>
            <a:chOff x="2956" y="1920"/>
            <a:chExt cx="2372" cy="1920"/>
          </a:xfrm>
        </p:grpSpPr>
        <p:pic>
          <p:nvPicPr>
            <p:cNvPr id="65545" name="Picture 20" descr="j03096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20"/>
              <a:ext cx="230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3" name="Rectangle 21"/>
            <p:cNvSpPr>
              <a:spLocks noChangeArrowheads="1"/>
            </p:cNvSpPr>
            <p:nvPr/>
          </p:nvSpPr>
          <p:spPr bwMode="auto">
            <a:xfrm>
              <a:off x="2956" y="3590"/>
              <a:ext cx="1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00CC"/>
                </a:buClr>
                <a:buFont typeface="Wingdings" charset="2"/>
                <a:buNone/>
                <a:defRPr/>
              </a:pPr>
              <a:r>
                <a:rPr lang="zh-TW" altLang="en-US" sz="2000" smtClean="0">
                  <a:latin typeface="標楷體" charset="0"/>
                  <a:ea typeface="標楷體" charset="0"/>
                </a:rPr>
                <a:t>從報章觀察就業趨勢</a:t>
              </a:r>
            </a:p>
          </p:txBody>
        </p:sp>
      </p:grpSp>
      <p:grpSp>
        <p:nvGrpSpPr>
          <p:cNvPr id="65542" name="Group 52"/>
          <p:cNvGrpSpPr>
            <a:grpSpLocks/>
          </p:cNvGrpSpPr>
          <p:nvPr/>
        </p:nvGrpSpPr>
        <p:grpSpPr bwMode="auto">
          <a:xfrm>
            <a:off x="1042988" y="3432175"/>
            <a:ext cx="3662362" cy="2862263"/>
            <a:chOff x="657" y="2162"/>
            <a:chExt cx="2307" cy="1803"/>
          </a:xfrm>
        </p:grpSpPr>
        <p:pic>
          <p:nvPicPr>
            <p:cNvPr id="54280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2162"/>
              <a:ext cx="2304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4281" name="Rectangle 51"/>
            <p:cNvSpPr>
              <a:spLocks noChangeArrowheads="1"/>
            </p:cNvSpPr>
            <p:nvPr/>
          </p:nvSpPr>
          <p:spPr bwMode="auto">
            <a:xfrm>
              <a:off x="657" y="3715"/>
              <a:ext cx="10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000" smtClean="0">
                  <a:ea typeface="標楷體" charset="0"/>
                </a:rPr>
                <a:t>觀察親子互動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消費者行為研究</a:t>
            </a:r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觀察法</a:t>
            </a: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DCDC80A2-A967-AD40-81CA-922744F9E8B4}" type="slidenum">
              <a:rPr lang="en-US" altLang="zh-TW" smtClean="0"/>
              <a:pPr eaLnBrk="1" hangingPunct="1">
                <a:defRPr/>
              </a:pPr>
              <a:t>51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1096963" y="5805488"/>
            <a:ext cx="688975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CCCC"/>
              </a:buClr>
              <a:defRPr/>
            </a:pPr>
            <a:r>
              <a:rPr lang="zh-TW" altLang="en-US" sz="2400" smtClean="0">
                <a:latin typeface="Times New Roman" charset="0"/>
                <a:ea typeface="標楷體" charset="0"/>
              </a:rPr>
              <a:t>某些情況下，觀察是最精確，甚至是唯一的方法。</a:t>
            </a:r>
          </a:p>
        </p:txBody>
      </p:sp>
      <p:pic>
        <p:nvPicPr>
          <p:cNvPr id="55302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492375"/>
            <a:ext cx="342423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3" name="Rectangle 56"/>
          <p:cNvSpPr>
            <a:spLocks noChangeArrowheads="1"/>
          </p:cNvSpPr>
          <p:nvPr/>
        </p:nvSpPr>
        <p:spPr bwMode="auto">
          <a:xfrm>
            <a:off x="1052513" y="4913313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000" smtClean="0">
                <a:ea typeface="標楷體" charset="0"/>
              </a:rPr>
              <a:t>觀察寵物的用食行為</a:t>
            </a:r>
          </a:p>
        </p:txBody>
      </p:sp>
      <p:pic>
        <p:nvPicPr>
          <p:cNvPr id="55304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492375"/>
            <a:ext cx="34671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5" name="Rectangle 58"/>
          <p:cNvSpPr>
            <a:spLocks noChangeArrowheads="1"/>
          </p:cNvSpPr>
          <p:nvPr/>
        </p:nvSpPr>
        <p:spPr bwMode="auto">
          <a:xfrm>
            <a:off x="4622800" y="490378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000" smtClean="0">
                <a:ea typeface="標楷體" charset="0"/>
              </a:rPr>
              <a:t>記錄交通流量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消費者行為研究</a:t>
            </a: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觀察法</a:t>
            </a:r>
            <a:endParaRPr lang="en-US" altLang="zh-TW"/>
          </a:p>
          <a:p>
            <a:pPr lvl="1" eaLnBrk="1" hangingPunct="1">
              <a:defRPr/>
            </a:pPr>
            <a:r>
              <a:rPr lang="zh-TW" altLang="en-US"/>
              <a:t>固定樣本追蹤調查</a:t>
            </a:r>
            <a:endParaRPr lang="en-US" altLang="zh-TW"/>
          </a:p>
          <a:p>
            <a:pPr lvl="2" eaLnBrk="1" hangingPunct="1">
              <a:defRPr/>
            </a:pPr>
            <a:r>
              <a:rPr lang="zh-TW" altLang="en-US"/>
              <a:t>招募一群個人或家庭，透過自行記錄或機器記錄來瞭解他們長期的購買、消費與媒體觀賞行為</a:t>
            </a: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D38277F1-80DA-6744-8D1E-7CB7B8165F9F}" type="slidenum">
              <a:rPr lang="en-US" altLang="zh-TW" smtClean="0"/>
              <a:pPr eaLnBrk="1" hangingPunct="1">
                <a:defRPr/>
              </a:pPr>
              <a:t>52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767138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消費者行為研究</a:t>
            </a:r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深度訪談</a:t>
            </a:r>
            <a:endParaRPr lang="en-US" altLang="zh-TW"/>
          </a:p>
          <a:p>
            <a:pPr lvl="1" eaLnBrk="1" hangingPunct="1">
              <a:defRPr/>
            </a:pPr>
            <a:r>
              <a:rPr lang="zh-TW" altLang="en-US"/>
              <a:t>採用開放式問題（即沒有任何答案選項的問題）</a:t>
            </a:r>
          </a:p>
          <a:p>
            <a:pPr lvl="1" eaLnBrk="1" hangingPunct="1">
              <a:defRPr/>
            </a:pPr>
            <a:r>
              <a:rPr lang="zh-TW" altLang="en-US"/>
              <a:t>訪問時常追問原因、要求受訪人解釋或釐清等</a:t>
            </a:r>
          </a:p>
          <a:p>
            <a:pPr lvl="1" eaLnBrk="1" hangingPunct="1">
              <a:defRPr/>
            </a:pPr>
            <a:r>
              <a:rPr lang="zh-TW" altLang="en-US"/>
              <a:t>資料具有深度</a:t>
            </a:r>
          </a:p>
          <a:p>
            <a:pPr lvl="1" eaLnBrk="1" hangingPunct="1">
              <a:defRPr/>
            </a:pPr>
            <a:endParaRPr lang="zh-TW" altLang="en-US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E483218B-5D2D-734E-B9B6-4799AB9F0A5F}" type="slidenum">
              <a:rPr lang="en-US" altLang="zh-TW" smtClean="0"/>
              <a:pPr eaLnBrk="1" hangingPunct="1">
                <a:defRPr/>
              </a:pPr>
              <a:t>53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895350" y="4210050"/>
            <a:ext cx="6629400" cy="1524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57350" name="AutoShape 17"/>
          <p:cNvSpPr>
            <a:spLocks/>
          </p:cNvSpPr>
          <p:nvPr/>
        </p:nvSpPr>
        <p:spPr bwMode="auto">
          <a:xfrm>
            <a:off x="1123950" y="4446588"/>
            <a:ext cx="381000" cy="990600"/>
          </a:xfrm>
          <a:prstGeom prst="leftBrace">
            <a:avLst>
              <a:gd name="adj1" fmla="val 21667"/>
              <a:gd name="adj2" fmla="val 50000"/>
            </a:avLst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606550" y="4294188"/>
            <a:ext cx="5108575" cy="1300162"/>
            <a:chOff x="1456" y="3216"/>
            <a:chExt cx="3218" cy="819"/>
          </a:xfrm>
        </p:grpSpPr>
        <p:sp>
          <p:nvSpPr>
            <p:cNvPr id="57352" name="Rectangle 19"/>
            <p:cNvSpPr>
              <a:spLocks noChangeArrowheads="1"/>
            </p:cNvSpPr>
            <p:nvPr/>
          </p:nvSpPr>
          <p:spPr bwMode="auto">
            <a:xfrm>
              <a:off x="1468" y="3216"/>
              <a:ext cx="24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0000CC"/>
                </a:buClr>
                <a:buFont typeface="Wingdings" charset="2"/>
                <a:buNone/>
                <a:defRPr/>
              </a:pPr>
              <a:r>
                <a:rPr lang="zh-TW" altLang="en-US" sz="2400" smtClean="0">
                  <a:latin typeface="Times New Roman" charset="0"/>
                  <a:ea typeface="標楷體" charset="0"/>
                </a:rPr>
                <a:t>個人深度訪問：一對一訪談</a:t>
              </a:r>
              <a:endParaRPr lang="en-US" altLang="zh-TW" sz="2400" smtClean="0">
                <a:latin typeface="Times New Roman" charset="0"/>
                <a:ea typeface="標楷體" charset="0"/>
              </a:endParaRPr>
            </a:p>
          </p:txBody>
        </p:sp>
        <p:sp>
          <p:nvSpPr>
            <p:cNvPr id="57353" name="Rectangle 20"/>
            <p:cNvSpPr>
              <a:spLocks noChangeArrowheads="1"/>
            </p:cNvSpPr>
            <p:nvPr/>
          </p:nvSpPr>
          <p:spPr bwMode="auto">
            <a:xfrm>
              <a:off x="1456" y="3744"/>
              <a:ext cx="32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0000CC"/>
                </a:buClr>
                <a:buFont typeface="Wingdings" charset="2"/>
                <a:buNone/>
                <a:defRPr/>
              </a:pPr>
              <a:r>
                <a:rPr lang="zh-TW" altLang="en-US" sz="2400" smtClean="0">
                  <a:latin typeface="Times New Roman" charset="0"/>
                  <a:ea typeface="標楷體" charset="0"/>
                </a:rPr>
                <a:t>焦點小組訪談：由主持人訪問一群人</a:t>
              </a:r>
              <a:endParaRPr lang="en-US" altLang="zh-TW" sz="2400" smtClean="0">
                <a:latin typeface="Times New Roman" charset="0"/>
                <a:ea typeface="標楷體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80D6F8B6-CC7E-7B42-916C-E65D6BFFF030}" type="slidenum">
              <a:rPr lang="en-US" altLang="zh-TW" smtClean="0"/>
              <a:pPr eaLnBrk="1" hangingPunct="1">
                <a:defRPr/>
              </a:pPr>
              <a:t>54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前言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：你能逃避消費者角色？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消費者的角色與輪廓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消費者行為的意義與特性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為何學習消費者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行為？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有害的消費者行為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消費者行為研究</a:t>
            </a:r>
          </a:p>
          <a:p>
            <a:pPr eaLnBrk="1" hangingPunct="1">
              <a:defRPr/>
            </a:pPr>
            <a:r>
              <a:rPr lang="zh-TW" altLang="en-US" dirty="0"/>
              <a:t>消費者行為模式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7D5B2DD9-EE25-C44D-80B3-28A661B70007}" type="slidenum">
              <a:rPr lang="en-US" altLang="zh-TW" smtClean="0"/>
              <a:pPr eaLnBrk="1" hangingPunct="1">
                <a:defRPr/>
              </a:pPr>
              <a:t>55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消費者行為模式</a:t>
            </a:r>
          </a:p>
        </p:txBody>
      </p:sp>
      <p:grpSp>
        <p:nvGrpSpPr>
          <p:cNvPr id="70659" name="Group 16"/>
          <p:cNvGrpSpPr>
            <a:grpSpLocks/>
          </p:cNvGrpSpPr>
          <p:nvPr/>
        </p:nvGrpSpPr>
        <p:grpSpPr bwMode="auto">
          <a:xfrm>
            <a:off x="5364163" y="1916113"/>
            <a:ext cx="3095625" cy="4105275"/>
            <a:chOff x="3379" y="1207"/>
            <a:chExt cx="1950" cy="2586"/>
          </a:xfrm>
        </p:grpSpPr>
        <p:sp>
          <p:nvSpPr>
            <p:cNvPr id="58379" name="Rectangle 4"/>
            <p:cNvSpPr>
              <a:spLocks noChangeArrowheads="1"/>
            </p:cNvSpPr>
            <p:nvPr/>
          </p:nvSpPr>
          <p:spPr bwMode="auto">
            <a:xfrm>
              <a:off x="3379" y="1207"/>
              <a:ext cx="1950" cy="25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zh-TW" altLang="en-US" sz="2400" b="1" u="sng" smtClean="0">
                  <a:ea typeface="標楷體" charset="0"/>
                </a:rPr>
                <a:t>消費者購買決策過程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zh-TW" altLang="en-US" sz="2400" smtClean="0">
                  <a:ea typeface="標楷體" charset="0"/>
                </a:rPr>
                <a:t>問題察覺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zh-TW" altLang="en-US" sz="2400" smtClean="0">
                  <a:ea typeface="標楷體" charset="0"/>
                </a:rPr>
                <a:t>資訊蒐集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zh-TW" altLang="en-US" sz="2400" smtClean="0">
                  <a:ea typeface="標楷體" charset="0"/>
                </a:rPr>
                <a:t>方案評估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zh-TW" altLang="en-US" sz="2400" smtClean="0">
                  <a:ea typeface="標楷體" charset="0"/>
                </a:rPr>
                <a:t>購買行動</a:t>
              </a:r>
            </a:p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zh-TW" altLang="en-US" sz="2400" smtClean="0">
                  <a:ea typeface="標楷體" charset="0"/>
                </a:rPr>
                <a:t>購後反應 </a:t>
              </a:r>
            </a:p>
          </p:txBody>
        </p:sp>
        <p:sp>
          <p:nvSpPr>
            <p:cNvPr id="58380" name="Line 5"/>
            <p:cNvSpPr>
              <a:spLocks noChangeShapeType="1"/>
            </p:cNvSpPr>
            <p:nvPr/>
          </p:nvSpPr>
          <p:spPr bwMode="auto">
            <a:xfrm>
              <a:off x="4332" y="211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58381" name="Line 6"/>
            <p:cNvSpPr>
              <a:spLocks noChangeShapeType="1"/>
            </p:cNvSpPr>
            <p:nvPr/>
          </p:nvSpPr>
          <p:spPr bwMode="auto">
            <a:xfrm>
              <a:off x="4332" y="320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58382" name="Line 7"/>
            <p:cNvSpPr>
              <a:spLocks noChangeShapeType="1"/>
            </p:cNvSpPr>
            <p:nvPr/>
          </p:nvSpPr>
          <p:spPr bwMode="auto">
            <a:xfrm>
              <a:off x="4332" y="284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58383" name="Line 8"/>
            <p:cNvSpPr>
              <a:spLocks noChangeShapeType="1"/>
            </p:cNvSpPr>
            <p:nvPr/>
          </p:nvSpPr>
          <p:spPr bwMode="auto">
            <a:xfrm>
              <a:off x="4332" y="247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</p:grpSp>
      <p:grpSp>
        <p:nvGrpSpPr>
          <p:cNvPr id="49169" name="Group 17"/>
          <p:cNvGrpSpPr>
            <a:grpSpLocks/>
          </p:cNvGrpSpPr>
          <p:nvPr/>
        </p:nvGrpSpPr>
        <p:grpSpPr bwMode="auto">
          <a:xfrm>
            <a:off x="1547813" y="1412875"/>
            <a:ext cx="3816350" cy="2376488"/>
            <a:chOff x="975" y="890"/>
            <a:chExt cx="2404" cy="1497"/>
          </a:xfrm>
        </p:grpSpPr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975" y="890"/>
              <a:ext cx="2041" cy="149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b="1" u="sng" dirty="0" smtClean="0">
                  <a:ea typeface="標楷體" charset="0"/>
                </a:rPr>
                <a:t>個體因素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動機與價值觀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知覺、學習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態度、情感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人格特質、生活形態 </a:t>
              </a:r>
            </a:p>
          </p:txBody>
        </p:sp>
        <p:sp>
          <p:nvSpPr>
            <p:cNvPr id="58378" name="AutoShape 14"/>
            <p:cNvSpPr>
              <a:spLocks noChangeArrowheads="1"/>
            </p:cNvSpPr>
            <p:nvPr/>
          </p:nvSpPr>
          <p:spPr bwMode="auto">
            <a:xfrm>
              <a:off x="3016" y="1525"/>
              <a:ext cx="363" cy="40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1547813" y="3933056"/>
            <a:ext cx="3816350" cy="2592388"/>
            <a:chOff x="975" y="2523"/>
            <a:chExt cx="2404" cy="1633"/>
          </a:xfrm>
        </p:grpSpPr>
        <p:sp>
          <p:nvSpPr>
            <p:cNvPr id="58375" name="Rectangle 10"/>
            <p:cNvSpPr>
              <a:spLocks noChangeArrowheads="1"/>
            </p:cNvSpPr>
            <p:nvPr/>
          </p:nvSpPr>
          <p:spPr bwMode="auto">
            <a:xfrm>
              <a:off x="975" y="2523"/>
              <a:ext cx="2041" cy="163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b="1" u="sng" dirty="0" smtClean="0">
                  <a:ea typeface="標楷體" charset="0"/>
                </a:rPr>
                <a:t>總體因素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購物情境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文化與次文化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參考團體與意見領袖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社會地位與階層</a:t>
              </a:r>
            </a:p>
            <a:p>
              <a:pPr algn="ctr" eaLnBrk="1" hangingPunct="1">
                <a:lnSpc>
                  <a:spcPct val="115000"/>
                </a:lnSpc>
                <a:defRPr/>
              </a:pPr>
              <a:r>
                <a:rPr lang="zh-TW" altLang="en-US" sz="2400" dirty="0" smtClean="0">
                  <a:ea typeface="標楷體" charset="0"/>
                </a:rPr>
                <a:t>家庭</a:t>
              </a:r>
            </a:p>
          </p:txBody>
        </p:sp>
        <p:sp>
          <p:nvSpPr>
            <p:cNvPr id="58376" name="AutoShape 15"/>
            <p:cNvSpPr>
              <a:spLocks noChangeArrowheads="1"/>
            </p:cNvSpPr>
            <p:nvPr/>
          </p:nvSpPr>
          <p:spPr bwMode="auto">
            <a:xfrm>
              <a:off x="3016" y="3067"/>
              <a:ext cx="363" cy="40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4179888"/>
            <a:ext cx="35179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A10D6FFA-2154-0640-A4F4-8B1BD6411CE9}" type="slidenum">
              <a:rPr lang="en-US" altLang="zh-TW" smtClean="0"/>
              <a:pPr eaLnBrk="1" hangingPunct="1">
                <a:defRPr/>
              </a:pPr>
              <a:t>6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前言：你能逃避消費者角色？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785225" cy="4065588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sz="5400" b="1" dirty="0" smtClean="0"/>
              <a:t>為何大家都愛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sz="5400" b="1" dirty="0" smtClean="0"/>
              <a:t>推薦或批評商店、商品？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8B288A92-9138-E342-83A3-A791E451D91C}" type="slidenum">
              <a:rPr lang="en-US" altLang="zh-TW" smtClean="0"/>
              <a:pPr eaLnBrk="1" hangingPunct="1">
                <a:defRPr/>
              </a:pPr>
              <a:t>7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前言：你能逃避消費者角色？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以上現象顯示，</a:t>
            </a:r>
            <a:endParaRPr lang="zh-TW" alt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大家難以逃避消費者角色。</a:t>
            </a:r>
            <a:endParaRPr lang="zh-TW" altLang="en-US" dirty="0"/>
          </a:p>
          <a:p>
            <a:pPr marL="0" indent="0" algn="ctr" eaLnBrk="1" hangingPunct="1">
              <a:buFontTx/>
              <a:buNone/>
              <a:defRPr/>
            </a:pPr>
            <a:endParaRPr lang="zh-TW" alt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消費者現象舉目皆是，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dirty="0" smtClean="0"/>
              <a:t>行銷</a:t>
            </a:r>
            <a:r>
              <a:rPr lang="zh-TW" altLang="en-US" dirty="0"/>
              <a:t>人員應該</a:t>
            </a:r>
            <a:r>
              <a:rPr lang="zh-TW" altLang="en-US" dirty="0" smtClean="0"/>
              <a:t>深入這些現象，</a:t>
            </a:r>
            <a:endParaRPr lang="zh-TW" alt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dirty="0"/>
              <a:t>才能瞭解消費者行為、掌握行銷策略。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AA81121A-8776-964B-B4DC-F41D1E1A269E}" type="slidenum">
              <a:rPr lang="en-US" altLang="zh-TW" smtClean="0"/>
              <a:pPr eaLnBrk="1" hangingPunct="1">
                <a:defRPr/>
              </a:pPr>
              <a:t>8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前言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：你能逃避消費者角色？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/>
              <a:t>消費者的角色與輪廓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消費者行為的意義與特性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為何學習消費者行為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有害的消費者行為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消費者行為研究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消費者行為模式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fld id="{6CF43A4D-4F1F-4E42-95BF-872D61D51E59}" type="slidenum">
              <a:rPr lang="en-US" altLang="zh-TW" smtClean="0"/>
              <a:pPr eaLnBrk="1" hangingPunct="1">
                <a:defRPr/>
              </a:pPr>
              <a:t>9</a:t>
            </a:fld>
            <a:r>
              <a:rPr lang="bg-BG" altLang="zh-TW" dirty="0" smtClean="0"/>
              <a:t>/55</a:t>
            </a:r>
            <a:endParaRPr lang="en-US" altLang="zh-TW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消費者的角色與輪廓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/>
              <a:t>消費者</a:t>
            </a:r>
            <a:r>
              <a:rPr lang="en-US" altLang="zh-TW"/>
              <a:t>vs.</a:t>
            </a:r>
            <a:r>
              <a:rPr lang="zh-TW" altLang="en-US"/>
              <a:t>顧客</a:t>
            </a:r>
          </a:p>
        </p:txBody>
      </p:sp>
      <p:pic>
        <p:nvPicPr>
          <p:cNvPr id="23556" name="Picture 5" descr="off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4213" r="5510" b="9676"/>
          <a:stretch>
            <a:fillRect/>
          </a:stretch>
        </p:blipFill>
        <p:spPr bwMode="auto">
          <a:xfrm>
            <a:off x="4140200" y="1527175"/>
            <a:ext cx="381793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1547813" y="2924175"/>
            <a:ext cx="7448550" cy="2865438"/>
            <a:chOff x="975" y="1842"/>
            <a:chExt cx="4692" cy="1805"/>
          </a:xfrm>
        </p:grpSpPr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975" y="3320"/>
              <a:ext cx="46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800" b="1" smtClean="0">
                  <a:latin typeface="標楷體" charset="0"/>
                  <a:ea typeface="標楷體" charset="0"/>
                </a:rPr>
                <a:t>顧客</a:t>
              </a:r>
              <a:r>
                <a:rPr lang="zh-TW" altLang="en-US" sz="2400" smtClean="0">
                  <a:latin typeface="標楷體" charset="0"/>
                  <a:ea typeface="標楷體" charset="0"/>
                </a:rPr>
                <a:t>：光顧某家商店或向某家企業購買的</a:t>
              </a:r>
              <a:r>
                <a:rPr lang="zh-TW" altLang="en-US" sz="2400" smtClean="0">
                  <a:solidFill>
                    <a:srgbClr val="FF0000"/>
                  </a:solidFill>
                  <a:latin typeface="標楷體" charset="0"/>
                  <a:ea typeface="標楷體" charset="0"/>
                </a:rPr>
                <a:t>特定購物者</a:t>
              </a:r>
              <a:r>
                <a:rPr lang="zh-TW" altLang="en-US" sz="2400" smtClean="0">
                  <a:latin typeface="標楷體" charset="0"/>
                  <a:ea typeface="標楷體" charset="0"/>
                </a:rPr>
                <a:t> </a:t>
              </a:r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3198" y="1842"/>
              <a:ext cx="1043" cy="9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 flipH="1">
              <a:off x="3198" y="2750"/>
              <a:ext cx="27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</p:grp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60363" y="2740025"/>
            <a:ext cx="44275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smtClean="0">
                <a:latin typeface="標楷體" charset="0"/>
                <a:ea typeface="標楷體" charset="0"/>
              </a:rPr>
              <a:t>消費者</a:t>
            </a:r>
            <a:r>
              <a:rPr lang="zh-TW" altLang="en-US" sz="2400" smtClean="0">
                <a:latin typeface="標楷體" charset="0"/>
                <a:ea typeface="標楷體" charset="0"/>
              </a:rPr>
              <a:t>：涵蓋所有涉及產品購買與使用行為的個人與家庭，</a:t>
            </a:r>
            <a:r>
              <a:rPr lang="zh-TW" altLang="en-US" sz="2400" smtClean="0">
                <a:solidFill>
                  <a:srgbClr val="FF0000"/>
                </a:solidFill>
                <a:latin typeface="標楷體" charset="0"/>
                <a:ea typeface="標楷體" charset="0"/>
              </a:rPr>
              <a:t>沒有特定對象</a:t>
            </a:r>
            <a:r>
              <a:rPr lang="zh-TW" altLang="en-US" sz="2400" smtClean="0">
                <a:latin typeface="標楷體" charset="0"/>
                <a:ea typeface="標楷體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2626</Words>
  <Application>Microsoft Office PowerPoint</Application>
  <PresentationFormat>如螢幕大小 (4:3)</PresentationFormat>
  <Paragraphs>486</Paragraphs>
  <Slides>55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預設簡報設計</vt:lpstr>
      <vt:lpstr>1 消費者行為導論</vt:lpstr>
      <vt:lpstr>大綱 </vt:lpstr>
      <vt:lpstr>前言：你能逃避消費者角色？</vt:lpstr>
      <vt:lpstr>前言：你能逃避消費者角色？</vt:lpstr>
      <vt:lpstr>前言：你能逃避消費者角色？</vt:lpstr>
      <vt:lpstr>前言：你能逃避消費者角色？</vt:lpstr>
      <vt:lpstr>前言：你能逃避消費者角色？</vt:lpstr>
      <vt:lpstr>大綱 </vt:lpstr>
      <vt:lpstr>消費者的角色與輪廓</vt:lpstr>
      <vt:lpstr>消費者的角色與輪廓</vt:lpstr>
      <vt:lpstr>消費者的角色與輪廓</vt:lpstr>
      <vt:lpstr>消費者的角色與輪廓</vt:lpstr>
      <vt:lpstr>消費者的角色與輪廓</vt:lpstr>
      <vt:lpstr>消費者的角色與輪廓</vt:lpstr>
      <vt:lpstr>大綱 </vt:lpstr>
      <vt:lpstr>消費者行為的意義與特性</vt:lpstr>
      <vt:lpstr>消費者行為的意義與特性</vt:lpstr>
      <vt:lpstr>消費者行為的意義與特性</vt:lpstr>
      <vt:lpstr>消費者行為的意義與特性</vt:lpstr>
      <vt:lpstr>消費者行為的意義與特性</vt:lpstr>
      <vt:lpstr>消費者行為的意義與特性</vt:lpstr>
      <vt:lpstr>消費者行為的意義與特性</vt:lpstr>
      <vt:lpstr>消費者行為的意義與特性</vt:lpstr>
      <vt:lpstr>消費者行為的意義與特性</vt:lpstr>
      <vt:lpstr>消費者行為的意義與特性</vt:lpstr>
      <vt:lpstr>大綱 </vt:lpstr>
      <vt:lpstr>為何學習消費者行為？</vt:lpstr>
      <vt:lpstr>為何學習消費者行為？</vt:lpstr>
      <vt:lpstr>為何學習消費者行為？</vt:lpstr>
      <vt:lpstr>為何學習消費者行為？</vt:lpstr>
      <vt:lpstr>為何學習消費者行為？</vt:lpstr>
      <vt:lpstr>為何學習消費者行為？</vt:lpstr>
      <vt:lpstr>為何學習消費者行為？</vt:lpstr>
      <vt:lpstr>為何學習消費者行為？</vt:lpstr>
      <vt:lpstr>為何學習消費者行為？</vt:lpstr>
      <vt:lpstr>大綱 </vt:lpstr>
      <vt:lpstr>有害的消費者行為</vt:lpstr>
      <vt:lpstr>有害的消費者行為</vt:lpstr>
      <vt:lpstr>有害的消費者行為</vt:lpstr>
      <vt:lpstr>有害的消費者行為</vt:lpstr>
      <vt:lpstr>有害的消費者行為</vt:lpstr>
      <vt:lpstr>有害的消費者行為</vt:lpstr>
      <vt:lpstr>有害的消費者行為</vt:lpstr>
      <vt:lpstr>有害的消費者行為</vt:lpstr>
      <vt:lpstr>有害的消費者行為</vt:lpstr>
      <vt:lpstr>大綱 </vt:lpstr>
      <vt:lpstr>消費者行為研究</vt:lpstr>
      <vt:lpstr>消費者行為研究</vt:lpstr>
      <vt:lpstr>消費者行為研究</vt:lpstr>
      <vt:lpstr>消費者行為研究</vt:lpstr>
      <vt:lpstr>消費者行為研究</vt:lpstr>
      <vt:lpstr>消費者行為研究</vt:lpstr>
      <vt:lpstr>消費者行為研究</vt:lpstr>
      <vt:lpstr>大綱 </vt:lpstr>
      <vt:lpstr>消費者行為模式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消費者行為導論</dc:title>
  <dc:creator>Microsoft Office 使用者</dc:creator>
  <cp:lastModifiedBy>NO.43</cp:lastModifiedBy>
  <cp:revision>2</cp:revision>
  <dcterms:created xsi:type="dcterms:W3CDTF">2016-08-26T23:01:21Z</dcterms:created>
  <dcterms:modified xsi:type="dcterms:W3CDTF">2016-08-30T01:45:24Z</dcterms:modified>
</cp:coreProperties>
</file>